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-420" y="-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</c:v>
                </c:pt>
              </c:strCache>
            </c:strRef>
          </c:tx>
          <c:spPr>
            <a:ln w="31750" cap="flat">
              <a:solidFill>
                <a:srgbClr val="0A3D2E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0A3D2E"/>
              </a:solidFill>
              <a:ln w="9525" cap="flat">
                <a:solidFill>
                  <a:srgbClr val="0A3D2E"/>
                </a:solidFill>
                <a:prstDash val="solid"/>
                <a:round/>
              </a:ln>
              <a:effectLst/>
            </c:spPr>
          </c:marker>
          <c:cat>
            <c:strRef>
              <c:f>Sheet1!$A$2:$A$12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230</c:v>
                </c:pt>
                <c:pt idx="1">
                  <c:v>260</c:v>
                </c:pt>
                <c:pt idx="2">
                  <c:v>295</c:v>
                </c:pt>
                <c:pt idx="3">
                  <c:v>350</c:v>
                </c:pt>
                <c:pt idx="4">
                  <c:v>420</c:v>
                </c:pt>
                <c:pt idx="5">
                  <c:v>510</c:v>
                </c:pt>
                <c:pt idx="6">
                  <c:v>680</c:v>
                </c:pt>
                <c:pt idx="7">
                  <c:v>950</c:v>
                </c:pt>
                <c:pt idx="8">
                  <c:v>1500</c:v>
                </c:pt>
                <c:pt idx="9">
                  <c:v>2200</c:v>
                </c:pt>
                <c:pt idx="10">
                  <c:v>2800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Уральская</c:v>
                </c:pt>
              </c:strCache>
            </c:strRef>
          </c:tx>
          <c:spPr>
            <a:ln w="31750" cap="flat">
              <a:solidFill>
                <a:srgbClr val="F5A62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F5A623"/>
              </a:solidFill>
              <a:ln w="9525" cap="flat">
                <a:solidFill>
                  <a:srgbClr val="F5A623"/>
                </a:solidFill>
                <a:prstDash val="solid"/>
                <a:round/>
              </a:ln>
              <a:effectLst/>
            </c:spPr>
          </c:marker>
          <c:cat>
            <c:strRef>
              <c:f>Sheet1!$A$2:$A$12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80</c:v>
                </c:pt>
                <c:pt idx="1">
                  <c:v>95</c:v>
                </c:pt>
                <c:pt idx="2">
                  <c:v>110</c:v>
                </c:pt>
                <c:pt idx="3">
                  <c:v>135</c:v>
                </c:pt>
                <c:pt idx="4">
                  <c:v>170</c:v>
                </c:pt>
                <c:pt idx="5">
                  <c:v>210</c:v>
                </c:pt>
                <c:pt idx="6">
                  <c:v>300</c:v>
                </c:pt>
                <c:pt idx="7">
                  <c:v>430</c:v>
                </c:pt>
                <c:pt idx="8">
                  <c:v>720</c:v>
                </c:pt>
                <c:pt idx="9">
                  <c:v>1100</c:v>
                </c:pt>
                <c:pt idx="10">
                  <c:v>1620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Бетпакдалинская</c:v>
                </c:pt>
              </c:strCache>
            </c:strRef>
          </c:tx>
          <c:spPr>
            <a:ln w="31750" cap="flat">
              <a:solidFill>
                <a:srgbClr val="17A88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7A880"/>
              </a:solidFill>
              <a:ln w="9525" cap="flat">
                <a:solidFill>
                  <a:srgbClr val="17A880"/>
                </a:solidFill>
                <a:prstDash val="solid"/>
                <a:round/>
              </a:ln>
              <a:effectLst/>
            </c:spPr>
          </c:marker>
          <c:cat>
            <c:strRef>
              <c:f>Sheet1!$A$2:$A$12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120</c:v>
                </c:pt>
                <c:pt idx="1">
                  <c:v>135</c:v>
                </c:pt>
                <c:pt idx="2">
                  <c:v>150</c:v>
                </c:pt>
                <c:pt idx="3">
                  <c:v>175</c:v>
                </c:pt>
                <c:pt idx="4">
                  <c:v>205</c:v>
                </c:pt>
                <c:pt idx="5">
                  <c:v>250</c:v>
                </c:pt>
                <c:pt idx="6">
                  <c:v>320</c:v>
                </c:pt>
                <c:pt idx="7">
                  <c:v>440</c:v>
                </c:pt>
                <c:pt idx="8">
                  <c:v>680</c:v>
                </c:pt>
                <c:pt idx="9">
                  <c:v>950</c:v>
                </c:pt>
                <c:pt idx="10">
                  <c:v>1000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Устюртская</c:v>
                </c:pt>
              </c:strCache>
            </c:strRef>
          </c:tx>
          <c:spPr>
            <a:ln w="31750" cap="flat">
              <a:solidFill>
                <a:srgbClr val="6B8A7A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6B8A7A"/>
              </a:solidFill>
              <a:ln w="9525" cap="flat">
                <a:solidFill>
                  <a:srgbClr val="6B8A7A"/>
                </a:solidFill>
                <a:prstDash val="solid"/>
                <a:round/>
              </a:ln>
              <a:effectLst/>
            </c:spPr>
          </c:marker>
          <c:cat>
            <c:strRef>
              <c:f>Sheet1!$A$2:$A$12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Sheet1!$E$2:$E$12</c:f>
              <c:numCache>
                <c:formatCode>General</c:formatCode>
                <c:ptCount val="11"/>
                <c:pt idx="0">
                  <c:v>30</c:v>
                </c:pt>
                <c:pt idx="1">
                  <c:v>30</c:v>
                </c:pt>
                <c:pt idx="2">
                  <c:v>35</c:v>
                </c:pt>
                <c:pt idx="3">
                  <c:v>40</c:v>
                </c:pt>
                <c:pt idx="4">
                  <c:v>45</c:v>
                </c:pt>
                <c:pt idx="5">
                  <c:v>50</c:v>
                </c:pt>
                <c:pt idx="6">
                  <c:v>60</c:v>
                </c:pt>
                <c:pt idx="7">
                  <c:v>80</c:v>
                </c:pt>
                <c:pt idx="8">
                  <c:v>100</c:v>
                </c:pt>
                <c:pt idx="9">
                  <c:v>150</c:v>
                </c:pt>
                <c:pt idx="10">
                  <c:v>180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492224"/>
        <c:axId val="61498496"/>
      </c:lineChart>
      <c:catAx>
        <c:axId val="6149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61498496"/>
        <c:crosses val="autoZero"/>
        <c:auto val="1"/>
        <c:lblAlgn val="ctr"/>
        <c:lblOffset val="100"/>
        <c:noMultiLvlLbl val="1"/>
      </c:catAx>
      <c:valAx>
        <c:axId val="61498496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0EDE7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ru-RU" sz="1000" b="0" i="0" u="none" strike="noStrike">
                    <a:solidFill>
                      <a:srgbClr val="000000"/>
                    </a:solidFill>
                    <a:latin typeface="Arial"/>
                  </a:rPr>
                  <a:t>тыс. голов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61492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Костанайская</c:v>
                </c:pt>
              </c:strCache>
            </c:strRef>
          </c:tx>
          <c:spPr>
            <a:ln w="25400" cap="flat">
              <a:solidFill>
                <a:srgbClr val="0A3D2E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0A3D2E"/>
              </a:solidFill>
              <a:ln w="9525" cap="flat">
                <a:solidFill>
                  <a:srgbClr val="0A3D2E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421.2</c:v>
                </c:pt>
                <c:pt idx="1">
                  <c:v>400.1</c:v>
                </c:pt>
                <c:pt idx="2">
                  <c:v>380.5</c:v>
                </c:pt>
                <c:pt idx="3">
                  <c:v>362</c:v>
                </c:pt>
                <c:pt idx="4">
                  <c:v>335</c:v>
                </c:pt>
                <c:pt idx="5">
                  <c:v>308.39999999999998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Акмолинская</c:v>
                </c:pt>
              </c:strCache>
            </c:strRef>
          </c:tx>
          <c:spPr>
            <a:ln w="25400" cap="flat">
              <a:solidFill>
                <a:srgbClr val="F5A62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F5A623"/>
              </a:solidFill>
              <a:ln w="9525" cap="flat">
                <a:solidFill>
                  <a:srgbClr val="F5A623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2024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389.2</c:v>
                </c:pt>
                <c:pt idx="1">
                  <c:v>380</c:v>
                </c:pt>
                <c:pt idx="2">
                  <c:v>368</c:v>
                </c:pt>
                <c:pt idx="3">
                  <c:v>358</c:v>
                </c:pt>
                <c:pt idx="4">
                  <c:v>348</c:v>
                </c:pt>
                <c:pt idx="5">
                  <c:v>339.6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ЗКО</c:v>
                </c:pt>
              </c:strCache>
            </c:strRef>
          </c:tx>
          <c:spPr>
            <a:ln w="25400" cap="flat">
              <a:solidFill>
                <a:srgbClr val="17A88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7A880"/>
              </a:solidFill>
              <a:ln w="9525" cap="flat">
                <a:solidFill>
                  <a:srgbClr val="17A880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2024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317.60000000000002</c:v>
                </c:pt>
                <c:pt idx="1">
                  <c:v>314</c:v>
                </c:pt>
                <c:pt idx="2">
                  <c:v>311</c:v>
                </c:pt>
                <c:pt idx="3">
                  <c:v>308</c:v>
                </c:pt>
                <c:pt idx="4">
                  <c:v>303</c:v>
                </c:pt>
                <c:pt idx="5">
                  <c:v>299.5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Актюбинская</c:v>
                </c:pt>
              </c:strCache>
            </c:strRef>
          </c:tx>
          <c:spPr>
            <a:ln w="25400" cap="flat">
              <a:solidFill>
                <a:srgbClr val="C0392B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C0392B"/>
              </a:solidFill>
              <a:ln w="9525" cap="flat">
                <a:solidFill>
                  <a:srgbClr val="C0392B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2024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311.89999999999998</c:v>
                </c:pt>
                <c:pt idx="1">
                  <c:v>295</c:v>
                </c:pt>
                <c:pt idx="2">
                  <c:v>277</c:v>
                </c:pt>
                <c:pt idx="3">
                  <c:v>260</c:v>
                </c:pt>
                <c:pt idx="4">
                  <c:v>246</c:v>
                </c:pt>
                <c:pt idx="5">
                  <c:v>233.8</c:v>
                </c:pt>
              </c:numCache>
            </c:numRef>
          </c:val>
          <c:smooth val="1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Карагандинская</c:v>
                </c:pt>
              </c:strCache>
            </c:strRef>
          </c:tx>
          <c:spPr>
            <a:ln w="25400" cap="flat">
              <a:solidFill>
                <a:srgbClr val="6B8A7A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6B8A7A"/>
              </a:solidFill>
              <a:ln w="9525" cap="flat">
                <a:solidFill>
                  <a:srgbClr val="6B8A7A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2020</c:v>
                </c:pt>
                <c:pt idx="4">
                  <c:v>2022</c:v>
                </c:pt>
                <c:pt idx="5">
                  <c:v>2024</c:v>
                </c:pt>
              </c:strCache>
            </c:strRef>
          </c:cat>
          <c:val>
            <c:numRef>
              <c:f>Sheet1!$F$2:$F$7</c:f>
              <c:numCache>
                <c:formatCode>General</c:formatCode>
                <c:ptCount val="6"/>
                <c:pt idx="0">
                  <c:v>289.89999999999998</c:v>
                </c:pt>
                <c:pt idx="1">
                  <c:v>272</c:v>
                </c:pt>
                <c:pt idx="2">
                  <c:v>255</c:v>
                </c:pt>
                <c:pt idx="3">
                  <c:v>240</c:v>
                </c:pt>
                <c:pt idx="4">
                  <c:v>223</c:v>
                </c:pt>
                <c:pt idx="5">
                  <c:v>206.5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599104"/>
        <c:axId val="61601280"/>
      </c:lineChart>
      <c:catAx>
        <c:axId val="61599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61601280"/>
        <c:crosses val="autoZero"/>
        <c:auto val="1"/>
        <c:lblAlgn val="ctr"/>
        <c:lblOffset val="100"/>
        <c:noMultiLvlLbl val="1"/>
      </c:catAx>
      <c:valAx>
        <c:axId val="61601280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0EDE7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ru-RU" sz="1000" b="0" i="0" u="none" strike="noStrike">
                    <a:solidFill>
                      <a:srgbClr val="000000"/>
                    </a:solidFill>
                    <a:latin typeface="Arial"/>
                  </a:rPr>
                  <a:t>тыс. чел.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61599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Костанайская</c:v>
                </c:pt>
              </c:strCache>
            </c:strRef>
          </c:tx>
          <c:spPr>
            <a:solidFill>
              <a:srgbClr val="0A3D2E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642.1</c:v>
                </c:pt>
                <c:pt idx="1">
                  <c:v>628.6</c:v>
                </c:pt>
                <c:pt idx="2">
                  <c:v>573.1</c:v>
                </c:pt>
                <c:pt idx="3">
                  <c:v>586.5</c:v>
                </c:pt>
                <c:pt idx="4">
                  <c:v>609.4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Акмолинская</c:v>
                </c:pt>
              </c:strCache>
            </c:strRef>
          </c:tx>
          <c:spPr>
            <a:solidFill>
              <a:srgbClr val="17A880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722.1</c:v>
                </c:pt>
                <c:pt idx="1">
                  <c:v>747.6</c:v>
                </c:pt>
                <c:pt idx="2">
                  <c:v>680.4</c:v>
                </c:pt>
                <c:pt idx="3">
                  <c:v>665.6</c:v>
                </c:pt>
                <c:pt idx="4">
                  <c:v>701.6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ЗКО</c:v>
                </c:pt>
              </c:strCache>
            </c:strRef>
          </c:tx>
          <c:spPr>
            <a:solidFill>
              <a:srgbClr val="F5A623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995.3</c:v>
                </c:pt>
                <c:pt idx="1">
                  <c:v>1068.8</c:v>
                </c:pt>
                <c:pt idx="2">
                  <c:v>1040.9000000000001</c:v>
                </c:pt>
                <c:pt idx="3">
                  <c:v>1132.4000000000001</c:v>
                </c:pt>
                <c:pt idx="4">
                  <c:v>1372.4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Актюбинская</c:v>
                </c:pt>
              </c:strCache>
            </c:strRef>
          </c:tx>
          <c:spPr>
            <a:solidFill>
              <a:srgbClr val="C47D0E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846</c:v>
                </c:pt>
                <c:pt idx="1">
                  <c:v>953.1</c:v>
                </c:pt>
                <c:pt idx="2">
                  <c:v>838.9</c:v>
                </c:pt>
                <c:pt idx="3">
                  <c:v>921.3</c:v>
                </c:pt>
                <c:pt idx="4">
                  <c:v>1117.8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Карагандинская</c:v>
                </c:pt>
              </c:strCache>
            </c:strRef>
          </c:tx>
          <c:spPr>
            <a:solidFill>
              <a:srgbClr val="C0392B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1071.3</c:v>
                </c:pt>
                <c:pt idx="1">
                  <c:v>1151.2</c:v>
                </c:pt>
                <c:pt idx="2">
                  <c:v>713.7</c:v>
                </c:pt>
                <c:pt idx="3">
                  <c:v>759.2</c:v>
                </c:pt>
                <c:pt idx="4">
                  <c:v>871.1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7716096"/>
        <c:axId val="77717888"/>
      </c:barChart>
      <c:catAx>
        <c:axId val="77716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77717888"/>
        <c:crosses val="autoZero"/>
        <c:auto val="1"/>
        <c:lblAlgn val="ctr"/>
        <c:lblOffset val="100"/>
        <c:noMultiLvlLbl val="1"/>
      </c:catAx>
      <c:valAx>
        <c:axId val="77717888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0EDE7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ru-RU" sz="1000" b="0" i="0" u="none" strike="noStrike">
                    <a:solidFill>
                      <a:srgbClr val="000000"/>
                    </a:solidFill>
                    <a:latin typeface="Arial"/>
                  </a:rPr>
                  <a:t>тыс. усл. гол.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77716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c:style val="2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Слабая</c:v>
                </c:pt>
              </c:strCache>
            </c:strRef>
          </c:tx>
          <c:spPr>
            <a:solidFill>
              <a:srgbClr val="D4EBE0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Костанайская</c:v>
                </c:pt>
                <c:pt idx="1">
                  <c:v>Акмолинская</c:v>
                </c:pt>
                <c:pt idx="2">
                  <c:v>ЗКО</c:v>
                </c:pt>
                <c:pt idx="3">
                  <c:v>Актюбинская</c:v>
                </c:pt>
                <c:pt idx="4">
                  <c:v>Карагандинская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992.7</c:v>
                </c:pt>
                <c:pt idx="1">
                  <c:v>1649.2</c:v>
                </c:pt>
                <c:pt idx="2">
                  <c:v>1906.3</c:v>
                </c:pt>
                <c:pt idx="3">
                  <c:v>3141.5</c:v>
                </c:pt>
                <c:pt idx="4">
                  <c:v>1495.7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Средняя</c:v>
                </c:pt>
              </c:strCache>
            </c:strRef>
          </c:tx>
          <c:spPr>
            <a:solidFill>
              <a:srgbClr val="F5A623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Костанайская</c:v>
                </c:pt>
                <c:pt idx="1">
                  <c:v>Акмолинская</c:v>
                </c:pt>
                <c:pt idx="2">
                  <c:v>ЗКО</c:v>
                </c:pt>
                <c:pt idx="3">
                  <c:v>Актюбинская</c:v>
                </c:pt>
                <c:pt idx="4">
                  <c:v>Карагандинская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163.6</c:v>
                </c:pt>
                <c:pt idx="1">
                  <c:v>70.900000000000006</c:v>
                </c:pt>
                <c:pt idx="2">
                  <c:v>552.1</c:v>
                </c:pt>
                <c:pt idx="3">
                  <c:v>1328.2</c:v>
                </c:pt>
                <c:pt idx="4">
                  <c:v>157.69999999999999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Сильная</c:v>
                </c:pt>
              </c:strCache>
            </c:strRef>
          </c:tx>
          <c:spPr>
            <a:solidFill>
              <a:srgbClr val="C0392B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Костанайская</c:v>
                </c:pt>
                <c:pt idx="1">
                  <c:v>Акмолинская</c:v>
                </c:pt>
                <c:pt idx="2">
                  <c:v>ЗКО</c:v>
                </c:pt>
                <c:pt idx="3">
                  <c:v>Актюбинская</c:v>
                </c:pt>
                <c:pt idx="4">
                  <c:v>Карагандинская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16.8</c:v>
                </c:pt>
                <c:pt idx="1">
                  <c:v>2.7</c:v>
                </c:pt>
                <c:pt idx="2">
                  <c:v>48.1</c:v>
                </c:pt>
                <c:pt idx="3">
                  <c:v>491</c:v>
                </c:pt>
                <c:pt idx="4">
                  <c:v>12.2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7943808"/>
        <c:axId val="77743232"/>
      </c:barChart>
      <c:catAx>
        <c:axId val="679438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3D5A4A"/>
                </a:solidFill>
                <a:latin typeface="Arial"/>
              </a:defRPr>
            </a:pPr>
            <a:endParaRPr lang="en-US"/>
          </a:p>
        </c:txPr>
        <c:crossAx val="77743232"/>
        <c:crosses val="autoZero"/>
        <c:auto val="1"/>
        <c:lblAlgn val="ctr"/>
        <c:lblOffset val="100"/>
        <c:noMultiLvlLbl val="1"/>
      </c:catAx>
      <c:valAx>
        <c:axId val="7774323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0EDE7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ru-RU" sz="1000" b="0" i="0" u="none" strike="noStrike">
                    <a:solidFill>
                      <a:srgbClr val="000000"/>
                    </a:solidFill>
                    <a:latin typeface="Arial"/>
                  </a:rPr>
                  <a:t>тыс. га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67943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460E0-F1E6-4B94-A3B9-0DF1402D742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9C127-CAB3-4CA5-82DA-50359A0B5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044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Рост ускорился после 2020 г. Уральская субп. — ЗКО и Актюбинская обл. Бетпакдалинская — Костанайская, Акмолинская, Карагандинская обл.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Сокращение сельского населения — экономический индикатор ухудшения ресурсной базы. Особенно резкое — Карагандинская (−28,8%) и Костанайская (−26,8%).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Разнонаправленные тенденции: ЗКО и Актюбинская — рост (давление сайгака частично компенсируется расширением производства); Карагандинская — наибольший спад −18,7%.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Актюбинская — наибольший уровень напряжённости (36,7%). ЗКО — 23,9%. Именно в этих регионах рост сайгака + деградация пастбищ создают наибольшее давление.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914400"/>
            <a:ext cx="3200400" cy="3200400"/>
          </a:xfrm>
          <a:prstGeom prst="ellipse">
            <a:avLst/>
          </a:prstGeom>
          <a:solidFill>
            <a:srgbClr val="1A6B48">
              <a:alpha val="40000"/>
            </a:srgbClr>
          </a:solidFill>
          <a:ln w="12700">
            <a:solidFill>
              <a:srgbClr val="1A6B48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863840" y="-274320"/>
            <a:ext cx="1828800" cy="1828800"/>
          </a:xfrm>
          <a:prstGeom prst="ellipse">
            <a:avLst/>
          </a:prstGeom>
          <a:solidFill>
            <a:srgbClr val="17A880">
              <a:alpha val="25000"/>
            </a:srgbClr>
          </a:solidFill>
          <a:ln w="12700">
            <a:solidFill>
              <a:srgbClr val="17A880">
                <a:alpha val="2500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45720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779145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rgbClr val="F5A6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ЭКОНОМИЧЕСКИЕ ПОСЛЕДСТВИЯ РОСТА ПОПУЛЯЦИИ САЙГАКА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32435" y="1053465"/>
            <a:ext cx="7772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для сельских территорий Казахстана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37210" y="1627632"/>
            <a:ext cx="4114800" cy="36576"/>
          </a:xfrm>
          <a:prstGeom prst="rect">
            <a:avLst/>
          </a:prstGeom>
          <a:solidFill>
            <a:srgbClr val="17A880"/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32435" y="1734693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Казамбаева А.М., к.э.н., доцент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НАО «ЗКАТУ им. Жангир хана», Уральск, Республика Казахстан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365760" y="363931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ORCID: 0000-0002-9947-4227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65760" y="40690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Конференция 2026 г.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6400800" y="4343400"/>
            <a:ext cx="2468880" cy="502920"/>
          </a:xfrm>
          <a:prstGeom prst="roundRect">
            <a:avLst>
              <a:gd name="adj" fmla="val 18182"/>
            </a:avLst>
          </a:prstGeom>
          <a:solidFill>
            <a:srgbClr val="0D7A5F">
              <a:alpha val="70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0" y="43434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УДК 332.13 | МРНТИ 06.75.03</a:t>
            </a:r>
            <a:endParaRPr lang="en-US" sz="9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32435" y="2900648"/>
            <a:ext cx="81305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Международная научно-практическая </a:t>
            </a:r>
            <a:r>
              <a:rPr lang="ru-RU" sz="1400" dirty="0" smtClean="0">
                <a:solidFill>
                  <a:schemeClr val="bg1"/>
                </a:solidFill>
              </a:rPr>
              <a:t>конференция </a:t>
            </a:r>
            <a:r>
              <a:rPr lang="ru-RU" sz="1400" i="1" dirty="0" smtClean="0">
                <a:solidFill>
                  <a:schemeClr val="bg1"/>
                </a:solidFill>
              </a:rPr>
              <a:t>«МЯСНОЕ </a:t>
            </a:r>
            <a:r>
              <a:rPr lang="ru-RU" sz="1400" i="1" dirty="0">
                <a:solidFill>
                  <a:schemeClr val="bg1"/>
                </a:solidFill>
              </a:rPr>
              <a:t>СКОТОВОДСТВО: НАУКА, ТЕХНОЛОГИИ, УСТОЙЧИВОЕ РАЗВИТИЕ», посвященной </a:t>
            </a:r>
            <a:r>
              <a:rPr lang="ru-RU" sz="1400" i="1" dirty="0" smtClean="0">
                <a:solidFill>
                  <a:schemeClr val="bg1"/>
                </a:solidFill>
              </a:rPr>
              <a:t>75-летию создания </a:t>
            </a:r>
            <a:r>
              <a:rPr lang="ru-RU" sz="1400" i="1" dirty="0">
                <a:solidFill>
                  <a:schemeClr val="bg1"/>
                </a:solidFill>
              </a:rPr>
              <a:t>казахской белоголовой </a:t>
            </a:r>
            <a:r>
              <a:rPr lang="ru-RU" sz="1400" i="1" dirty="0" smtClean="0">
                <a:solidFill>
                  <a:schemeClr val="bg1"/>
                </a:solidFill>
              </a:rPr>
              <a:t>породы крупного </a:t>
            </a:r>
            <a:r>
              <a:rPr lang="ru-RU" sz="1400" i="1" dirty="0">
                <a:solidFill>
                  <a:schemeClr val="bg1"/>
                </a:solidFill>
              </a:rPr>
              <a:t>рогатого скота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256032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ВВЕДЕНИЕ И МЕТОДЫ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Цель, объект и методология исследования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512064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123444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15568" y="1143000"/>
            <a:ext cx="4160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Цель исследования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115568" y="1463040"/>
            <a:ext cx="4160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взаимосвязи между динамикой популяции сайгака, состоянием пастбищных угодий и развитием животноводства в аграрных регионах Казахстана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65760" y="2606040"/>
            <a:ext cx="5120640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" y="2724912"/>
            <a:ext cx="457200" cy="4572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15568" y="2651760"/>
            <a:ext cx="4160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Регионы анализа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1115568" y="2971800"/>
            <a:ext cx="4160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Костанайская, Акмолинская, Западно-Казахстанская, Актюбинская, Карагандинская области — зоны уральской и бетпакдалинской субпопуляций сайгака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365760" y="393192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0A3D2E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02920" y="3977640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📅  Период исследования: 2014–2024 гг.  |  Данные Комитета по статистике РК + экологический мониторинг пастбищных ресурсов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5715000" y="1097280"/>
            <a:ext cx="3154680" cy="3611880"/>
          </a:xfrm>
          <a:prstGeom prst="roundRect">
            <a:avLst>
              <a:gd name="adj" fmla="val 4348"/>
            </a:avLst>
          </a:prstGeom>
          <a:solidFill>
            <a:srgbClr val="0A3D2E"/>
          </a:solidFill>
          <a:ln w="12700">
            <a:solidFill>
              <a:srgbClr val="1A6B48"/>
            </a:solidFill>
            <a:prstDash val="solid"/>
          </a:ln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1152" y="1170432"/>
            <a:ext cx="548640" cy="5486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897880" y="1783080"/>
            <a:ext cx="2788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6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Методы</a:t>
            </a:r>
            <a:endParaRPr lang="en-US" sz="1400" dirty="0"/>
          </a:p>
        </p:txBody>
      </p:sp>
      <p:sp>
        <p:nvSpPr>
          <p:cNvPr id="18" name="Shape 13"/>
          <p:cNvSpPr/>
          <p:nvPr/>
        </p:nvSpPr>
        <p:spPr>
          <a:xfrm>
            <a:off x="5897880" y="2212848"/>
            <a:ext cx="2788920" cy="594360"/>
          </a:xfrm>
          <a:prstGeom prst="roundRect">
            <a:avLst>
              <a:gd name="adj" fmla="val 12308"/>
            </a:avLst>
          </a:prstGeom>
          <a:solidFill>
            <a:srgbClr val="1A6B48">
              <a:alpha val="60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6035040" y="2231136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Динамический анализ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5897880" y="2926080"/>
            <a:ext cx="2788920" cy="594360"/>
          </a:xfrm>
          <a:prstGeom prst="roundRect">
            <a:avLst>
              <a:gd name="adj" fmla="val 12308"/>
            </a:avLst>
          </a:prstGeom>
          <a:solidFill>
            <a:srgbClr val="1A6B48">
              <a:alpha val="60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6035040" y="2944368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Структурное сравнение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5897880" y="3639312"/>
            <a:ext cx="2788920" cy="594360"/>
          </a:xfrm>
          <a:prstGeom prst="roundRect">
            <a:avLst>
              <a:gd name="adj" fmla="val 12308"/>
            </a:avLst>
          </a:prstGeom>
          <a:solidFill>
            <a:srgbClr val="1A6B48">
              <a:alpha val="60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6035040" y="3657600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Экономическая интерпретация статистических показателей</a:t>
            </a:r>
            <a:endParaRPr lang="en-US" sz="1050" dirty="0"/>
          </a:p>
        </p:txBody>
      </p:sp>
      <p:sp>
        <p:nvSpPr>
          <p:cNvPr id="24" name="Shape 19"/>
          <p:cNvSpPr/>
          <p:nvPr/>
        </p:nvSpPr>
        <p:spPr>
          <a:xfrm>
            <a:off x="5897880" y="4352544"/>
            <a:ext cx="2788920" cy="594360"/>
          </a:xfrm>
          <a:prstGeom prst="roundRect">
            <a:avLst>
              <a:gd name="adj" fmla="val 12308"/>
            </a:avLst>
          </a:prstGeom>
          <a:solidFill>
            <a:srgbClr val="1A6B48">
              <a:alpha val="60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6035040" y="4370832"/>
            <a:ext cx="2606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Сопоставление экологических и производственных данных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27432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ДИНАМИКА ПОПУЛЯЦИИ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Численность сайгаков в Казахстане (2014–2024)</a:t>
            </a:r>
            <a:endParaRPr lang="en-US" sz="24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65760" y="1051560"/>
          <a:ext cx="841248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6172200" y="1078992"/>
            <a:ext cx="2606040" cy="804672"/>
          </a:xfrm>
          <a:prstGeom prst="roundRect">
            <a:avLst>
              <a:gd name="adj" fmla="val 11364"/>
            </a:avLst>
          </a:prstGeom>
          <a:solidFill>
            <a:srgbClr val="F5A623">
              <a:alpha val="85000"/>
            </a:srgbClr>
          </a:solidFill>
          <a:ln w="12700">
            <a:solidFill>
              <a:srgbClr val="C47D0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17920" y="1097280"/>
            <a:ext cx="251460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Уральская субп.: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&gt;1 млн голов к 2024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22860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ДЕМОГРАФИЯ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Динамика сельского населения в зонах ареала сайгака (2014–2024)</a:t>
            </a:r>
            <a:endParaRPr lang="en-US" sz="22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65760" y="1078992"/>
          <a:ext cx="5943600" cy="306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6583680" y="1078992"/>
            <a:ext cx="2286000" cy="548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601968" y="1115568"/>
            <a:ext cx="7132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−28,8%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333488" y="1170432"/>
            <a:ext cx="1463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Карагандинская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583680" y="1719072"/>
            <a:ext cx="2286000" cy="548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601968" y="1755648"/>
            <a:ext cx="7132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−26,8%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7333488" y="1810512"/>
            <a:ext cx="1463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Костанайская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583680" y="2359152"/>
            <a:ext cx="2286000" cy="548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601968" y="2395728"/>
            <a:ext cx="7132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47D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−25,0%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333488" y="2450592"/>
            <a:ext cx="1463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Актюбинская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6583680" y="2999232"/>
            <a:ext cx="2286000" cy="548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601968" y="3035808"/>
            <a:ext cx="7132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3D5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−12,7%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7333488" y="3090672"/>
            <a:ext cx="1463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Акмолинская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6583680" y="3639312"/>
            <a:ext cx="2286000" cy="548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601968" y="3675888"/>
            <a:ext cx="7132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D7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−5,7%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7333488" y="3730752"/>
            <a:ext cx="1463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ЗКО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6583680" y="4251960"/>
            <a:ext cx="2286000" cy="548640"/>
          </a:xfrm>
          <a:prstGeom prst="roundRect">
            <a:avLst>
              <a:gd name="adj" fmla="val 16667"/>
            </a:avLst>
          </a:prstGeom>
          <a:solidFill>
            <a:srgbClr val="0A3D2E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4270248"/>
            <a:ext cx="21945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 всех 5 регионах — устойчивое снижение сельского населения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256032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ЖИВОТНОВОДСТВО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Условное поголовье с/х животных (2020–2024), тыс. голов</a:t>
            </a:r>
            <a:endParaRPr lang="en-US" sz="22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65760" y="1078992"/>
          <a:ext cx="5943600" cy="306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6583680" y="1078992"/>
            <a:ext cx="22860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601968" y="1115568"/>
            <a:ext cx="804672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7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+37,9%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24928" y="1133856"/>
            <a:ext cx="1371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ЗКО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сильный рост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583680" y="1719072"/>
            <a:ext cx="22860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601968" y="1755648"/>
            <a:ext cx="804672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D7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+32,1%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424928" y="1773936"/>
            <a:ext cx="1371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Актюбинская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активный рост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6583680" y="2359152"/>
            <a:ext cx="22860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601968" y="2395728"/>
            <a:ext cx="804672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D5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−2,8%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7424928" y="2414016"/>
            <a:ext cx="1371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Акмолинская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стабильность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583680" y="2999232"/>
            <a:ext cx="22860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601968" y="3035808"/>
            <a:ext cx="804672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47D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−5,1%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7424928" y="3054096"/>
            <a:ext cx="1371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Костанайская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снижение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6583680" y="3639312"/>
            <a:ext cx="22860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601968" y="3675888"/>
            <a:ext cx="804672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−18,7%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424928" y="3694176"/>
            <a:ext cx="1371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Карагандинская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резкое снижение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27432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ДЕГРАДАЦИЯ ПАСТБИЩ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Деградация пастбищных угодий в 2024 году, тыс. га</a:t>
            </a:r>
            <a:endParaRPr lang="en-US" sz="24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65760" y="1078992"/>
          <a:ext cx="5943600" cy="306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6537960" y="1078992"/>
            <a:ext cx="2331720" cy="306324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601968" y="1115568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Экологическая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напряжённость пастбищ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6629400" y="1691640"/>
            <a:ext cx="2148840" cy="475488"/>
          </a:xfrm>
          <a:prstGeom prst="roundRect">
            <a:avLst>
              <a:gd name="adj" fmla="val 15385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47688" y="1728216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36,7%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306056" y="1792224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Актюбинская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6629400" y="2240280"/>
            <a:ext cx="2148840" cy="475488"/>
          </a:xfrm>
          <a:prstGeom prst="roundRect">
            <a:avLst>
              <a:gd name="adj" fmla="val 15385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647688" y="2276856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47D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23,9%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306056" y="2340864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ЗКО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6629400" y="2788920"/>
            <a:ext cx="2148840" cy="475488"/>
          </a:xfrm>
          <a:prstGeom prst="roundRect">
            <a:avLst>
              <a:gd name="adj" fmla="val 15385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47688" y="2825496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D5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15,4%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306056" y="2889504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Костанайская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6629400" y="3337560"/>
            <a:ext cx="2148840" cy="475488"/>
          </a:xfrm>
          <a:prstGeom prst="roundRect">
            <a:avLst>
              <a:gd name="adj" fmla="val 15385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647688" y="3374136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B8A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10,2%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306056" y="3438144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Карагандинская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6629400" y="3886200"/>
            <a:ext cx="2148840" cy="475488"/>
          </a:xfrm>
          <a:prstGeom prst="roundRect">
            <a:avLst>
              <a:gd name="adj" fmla="val 15385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647688" y="3922776"/>
            <a:ext cx="6400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7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4,3%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306056" y="3986784"/>
            <a:ext cx="1417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Акмолинская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6565392" y="391363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i="1" dirty="0">
                <a:solidFill>
                  <a:srgbClr val="6B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(доля средней + сильной степени деградации)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18288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ЗАКЛЮЧЕНИЕ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Ключевые результаты и рекомендации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251960" cy="3520440"/>
          </a:xfrm>
          <a:prstGeom prst="roundRect">
            <a:avLst>
              <a:gd name="adj" fmla="val 3896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27000" dist="381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97280"/>
            <a:ext cx="4251960" cy="475488"/>
          </a:xfrm>
          <a:prstGeom prst="roundRect">
            <a:avLst>
              <a:gd name="adj" fmla="val 28846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15568"/>
            <a:ext cx="3977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 Результаты исследования</a:t>
            </a:r>
            <a:endParaRPr lang="en-US" sz="12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91640"/>
            <a:ext cx="237744" cy="2377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86384" y="1682496"/>
            <a:ext cx="373075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популяции сайгака усиливает конкуренцию за пастбищные ресурсы</a:t>
            </a:r>
            <a:endParaRPr lang="en-US" sz="10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258568"/>
            <a:ext cx="237744" cy="23774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86384" y="2249424"/>
            <a:ext cx="373075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Деградация пастбищ снижает кормовую базу и продуктивность животноводства</a:t>
            </a:r>
            <a:endParaRPr lang="en-US" sz="10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825496"/>
            <a:ext cx="237744" cy="23774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6384" y="2816352"/>
            <a:ext cx="373075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Сельское население сокращается во всех 5 регионах анализа</a:t>
            </a:r>
            <a:endParaRPr lang="en-US" sz="10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3392424"/>
            <a:ext cx="237744" cy="23774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86384" y="3383280"/>
            <a:ext cx="373075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Наибольшая экологическая напряжённость — Актюбинская (36,7%) и ЗКО (23,9%)</a:t>
            </a:r>
            <a:endParaRPr lang="en-US" sz="10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3959352"/>
            <a:ext cx="237744" cy="23774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786384" y="3950208"/>
            <a:ext cx="373075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Разнонаправленная динамика поголовья: рост в ЗКО и Актюбинской, спад в Карагандинской</a:t>
            </a:r>
            <a:endParaRPr lang="en-US" sz="1050" dirty="0"/>
          </a:p>
        </p:txBody>
      </p:sp>
      <p:sp>
        <p:nvSpPr>
          <p:cNvPr id="18" name="Shape 11"/>
          <p:cNvSpPr/>
          <p:nvPr/>
        </p:nvSpPr>
        <p:spPr>
          <a:xfrm>
            <a:off x="4846320" y="1097280"/>
            <a:ext cx="4023360" cy="3520440"/>
          </a:xfrm>
          <a:prstGeom prst="roundRect">
            <a:avLst>
              <a:gd name="adj" fmla="val 3896"/>
            </a:avLst>
          </a:prstGeom>
          <a:solidFill>
            <a:srgbClr val="0A3D2E"/>
          </a:solidFill>
          <a:ln w="12700">
            <a:solidFill>
              <a:srgbClr val="1A6B48"/>
            </a:solidFill>
            <a:prstDash val="solid"/>
          </a:ln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0" y="1161288"/>
            <a:ext cx="594360" cy="59436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983480" y="1828800"/>
            <a:ext cx="35204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6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Рекомендации</a:t>
            </a:r>
            <a:endParaRPr lang="en-US" sz="1400" dirty="0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048" y="2331720"/>
            <a:ext cx="256032" cy="256032"/>
          </a:xfrm>
          <a:prstGeom prst="rect">
            <a:avLst/>
          </a:prstGeom>
        </p:spPr>
      </p:pic>
      <p:sp>
        <p:nvSpPr>
          <p:cNvPr id="22" name="Shape 13"/>
          <p:cNvSpPr/>
          <p:nvPr/>
        </p:nvSpPr>
        <p:spPr>
          <a:xfrm>
            <a:off x="5285232" y="2295144"/>
            <a:ext cx="3429000" cy="566928"/>
          </a:xfrm>
          <a:prstGeom prst="roundRect">
            <a:avLst>
              <a:gd name="adj" fmla="val 12903"/>
            </a:avLst>
          </a:prstGeom>
          <a:solidFill>
            <a:srgbClr val="1A6B48">
              <a:alpha val="55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23" name="Text 14"/>
          <p:cNvSpPr/>
          <p:nvPr/>
        </p:nvSpPr>
        <p:spPr>
          <a:xfrm>
            <a:off x="5376672" y="2313432"/>
            <a:ext cx="32461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Комплексный механизм управления пастбищными ресурсами</a:t>
            </a:r>
            <a:endParaRPr lang="en-US" sz="105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048" y="2990088"/>
            <a:ext cx="256032" cy="256032"/>
          </a:xfrm>
          <a:prstGeom prst="rect">
            <a:avLst/>
          </a:prstGeom>
        </p:spPr>
      </p:pic>
      <p:sp>
        <p:nvSpPr>
          <p:cNvPr id="25" name="Shape 15"/>
          <p:cNvSpPr/>
          <p:nvPr/>
        </p:nvSpPr>
        <p:spPr>
          <a:xfrm>
            <a:off x="5285232" y="2953512"/>
            <a:ext cx="3429000" cy="566928"/>
          </a:xfrm>
          <a:prstGeom prst="roundRect">
            <a:avLst>
              <a:gd name="adj" fmla="val 12903"/>
            </a:avLst>
          </a:prstGeom>
          <a:solidFill>
            <a:srgbClr val="1A6B48">
              <a:alpha val="55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26" name="Text 16"/>
          <p:cNvSpPr/>
          <p:nvPr/>
        </p:nvSpPr>
        <p:spPr>
          <a:xfrm>
            <a:off x="5376672" y="2971800"/>
            <a:ext cx="32461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Регулирование численности дикой фауны</a:t>
            </a:r>
            <a:endParaRPr lang="en-US" sz="1050" dirty="0"/>
          </a:p>
        </p:txBody>
      </p:sp>
      <p:pic>
        <p:nvPicPr>
          <p:cNvPr id="27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048" y="3648456"/>
            <a:ext cx="256032" cy="256032"/>
          </a:xfrm>
          <a:prstGeom prst="rect">
            <a:avLst/>
          </a:prstGeom>
        </p:spPr>
      </p:pic>
      <p:sp>
        <p:nvSpPr>
          <p:cNvPr id="28" name="Shape 17"/>
          <p:cNvSpPr/>
          <p:nvPr/>
        </p:nvSpPr>
        <p:spPr>
          <a:xfrm>
            <a:off x="5285232" y="3611880"/>
            <a:ext cx="3429000" cy="566928"/>
          </a:xfrm>
          <a:prstGeom prst="roundRect">
            <a:avLst>
              <a:gd name="adj" fmla="val 12903"/>
            </a:avLst>
          </a:prstGeom>
          <a:solidFill>
            <a:srgbClr val="1A6B48">
              <a:alpha val="55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29" name="Text 18"/>
          <p:cNvSpPr/>
          <p:nvPr/>
        </p:nvSpPr>
        <p:spPr>
          <a:xfrm>
            <a:off x="5376672" y="3630168"/>
            <a:ext cx="32461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Экономические инструменты поддержки сельхозтоваропроизводителей в зонах высокой нагрузки</a:t>
            </a:r>
            <a:endParaRPr lang="en-US" sz="1050" dirty="0"/>
          </a:p>
        </p:txBody>
      </p:sp>
      <p:pic>
        <p:nvPicPr>
          <p:cNvPr id="30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048" y="4306824"/>
            <a:ext cx="256032" cy="256032"/>
          </a:xfrm>
          <a:prstGeom prst="rect">
            <a:avLst/>
          </a:prstGeom>
        </p:spPr>
      </p:pic>
      <p:sp>
        <p:nvSpPr>
          <p:cNvPr id="31" name="Shape 19"/>
          <p:cNvSpPr/>
          <p:nvPr/>
        </p:nvSpPr>
        <p:spPr>
          <a:xfrm>
            <a:off x="5285232" y="4270248"/>
            <a:ext cx="3429000" cy="566928"/>
          </a:xfrm>
          <a:prstGeom prst="roundRect">
            <a:avLst>
              <a:gd name="adj" fmla="val 12903"/>
            </a:avLst>
          </a:prstGeom>
          <a:solidFill>
            <a:srgbClr val="1A6B48">
              <a:alpha val="55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32" name="Text 20"/>
          <p:cNvSpPr/>
          <p:nvPr/>
        </p:nvSpPr>
        <p:spPr>
          <a:xfrm>
            <a:off x="5376672" y="4288536"/>
            <a:ext cx="32461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Система мониторинга конфликта «человек – дикая природа»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914400"/>
            <a:ext cx="3200400" cy="3200400"/>
          </a:xfrm>
          <a:prstGeom prst="ellipse">
            <a:avLst/>
          </a:prstGeom>
          <a:solidFill>
            <a:srgbClr val="1A6B48">
              <a:alpha val="40000"/>
            </a:srgbClr>
          </a:solidFill>
          <a:ln w="12700">
            <a:solidFill>
              <a:srgbClr val="1A6B48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863840" y="-274320"/>
            <a:ext cx="1828800" cy="1828800"/>
          </a:xfrm>
          <a:prstGeom prst="ellipse">
            <a:avLst/>
          </a:prstGeom>
          <a:solidFill>
            <a:srgbClr val="17A880">
              <a:alpha val="25000"/>
            </a:srgbClr>
          </a:solidFill>
          <a:ln w="12700">
            <a:solidFill>
              <a:srgbClr val="17A880">
                <a:alpha val="2500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132320" y="3200400"/>
            <a:ext cx="1828800" cy="1828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56032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7A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ОСНОВНОЙ ВЫВОД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58368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Конфликт «человек – дикая природа» приобретает не только экологический, но и выраженный социально-экономический характер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457200" y="1709928"/>
            <a:ext cx="4572000" cy="36576"/>
          </a:xfrm>
          <a:prstGeom prst="rect">
            <a:avLst/>
          </a:prstGeom>
          <a:solidFill>
            <a:srgbClr val="17A880"/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828800"/>
            <a:ext cx="8046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популяции сайгака, деградация пастбищ и отток сельского населения образуют взаимосвязанный комплекс экономических рисков. Обеспечение устойчивого развития сельских территорий требует формирования комплексной системы управления пастбищными ресурсами и инструментов поддержки сельхозтоваропроизводителей.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3493008"/>
            <a:ext cx="8229600" cy="1234440"/>
          </a:xfrm>
          <a:prstGeom prst="roundRect">
            <a:avLst>
              <a:gd name="adj" fmla="val 7407"/>
            </a:avLst>
          </a:prstGeom>
          <a:solidFill>
            <a:srgbClr val="1A6B48">
              <a:alpha val="70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3538728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 финансирования: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40080" y="3822192"/>
            <a:ext cx="78638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Научный проект AP23486846 «Экономическая оценка воздействия популяций диких животных (сайгаков) на сельское хозяйство и пути уменьшения ущерба» — МН и ВО РК, бюджетная программа 217/102 «Грантовое финансирование научных исследований», 2024–2026 гг.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575</Words>
  <Application>Microsoft Office PowerPoint</Application>
  <PresentationFormat>Экран (16:9)</PresentationFormat>
  <Paragraphs>103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Экономические последствия роста популяции сайгака</dc:title>
  <dc:subject>PptxGenJS Presentation</dc:subject>
  <dc:creator>PptxGenJS</dc:creator>
  <cp:lastModifiedBy>Пользователь Windows</cp:lastModifiedBy>
  <cp:revision>3</cp:revision>
  <dcterms:created xsi:type="dcterms:W3CDTF">2026-06-10T17:03:22Z</dcterms:created>
  <dcterms:modified xsi:type="dcterms:W3CDTF">2026-06-10T17:08:28Z</dcterms:modified>
</cp:coreProperties>
</file>