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-420" y="-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Всего</c:v>
                </c:pt>
              </c:strCache>
            </c:strRef>
          </c:tx>
          <c:spPr>
            <a:ln w="31750" cap="flat">
              <a:solidFill>
                <a:srgbClr val="0A3D2E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0A3D2E"/>
              </a:solidFill>
              <a:ln w="9525" cap="flat">
                <a:solidFill>
                  <a:srgbClr val="0A3D2E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2019</c:v>
                </c:pt>
                <c:pt idx="9">
                  <c:v>2021</c:v>
                </c:pt>
                <c:pt idx="10">
                  <c:v>2023</c:v>
                </c:pt>
                <c:pt idx="11">
                  <c:v>2024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750</c:v>
                </c:pt>
                <c:pt idx="1">
                  <c:v>800</c:v>
                </c:pt>
                <c:pt idx="2">
                  <c:v>730</c:v>
                </c:pt>
                <c:pt idx="3">
                  <c:v>500</c:v>
                </c:pt>
                <c:pt idx="4">
                  <c:v>190</c:v>
                </c:pt>
                <c:pt idx="5">
                  <c:v>90</c:v>
                </c:pt>
                <c:pt idx="6">
                  <c:v>150</c:v>
                </c:pt>
                <c:pt idx="7">
                  <c:v>280</c:v>
                </c:pt>
                <c:pt idx="8">
                  <c:v>600</c:v>
                </c:pt>
                <c:pt idx="9">
                  <c:v>900</c:v>
                </c:pt>
                <c:pt idx="10">
                  <c:v>2100</c:v>
                </c:pt>
                <c:pt idx="11">
                  <c:v>2800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Уральская</c:v>
                </c:pt>
              </c:strCache>
            </c:strRef>
          </c:tx>
          <c:spPr>
            <a:ln w="31750" cap="flat">
              <a:solidFill>
                <a:srgbClr val="F5A62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5A623"/>
              </a:solidFill>
              <a:ln w="9525" cap="flat">
                <a:solidFill>
                  <a:srgbClr val="F5A623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2019</c:v>
                </c:pt>
                <c:pt idx="9">
                  <c:v>2021</c:v>
                </c:pt>
                <c:pt idx="10">
                  <c:v>2023</c:v>
                </c:pt>
                <c:pt idx="11">
                  <c:v>2024</c:v>
                </c:pt>
              </c:strCache>
            </c:strRef>
          </c:cat>
          <c:val>
            <c:numRef>
              <c:f>Sheet1!$C$2:$C$13</c:f>
              <c:numCache>
                <c:formatCode>General</c:formatCode>
                <c:ptCount val="12"/>
                <c:pt idx="0">
                  <c:v>180</c:v>
                </c:pt>
                <c:pt idx="1">
                  <c:v>200</c:v>
                </c:pt>
                <c:pt idx="2">
                  <c:v>175</c:v>
                </c:pt>
                <c:pt idx="3">
                  <c:v>110</c:v>
                </c:pt>
                <c:pt idx="4">
                  <c:v>40</c:v>
                </c:pt>
                <c:pt idx="5">
                  <c:v>20</c:v>
                </c:pt>
                <c:pt idx="6">
                  <c:v>50</c:v>
                </c:pt>
                <c:pt idx="7">
                  <c:v>100</c:v>
                </c:pt>
                <c:pt idx="8">
                  <c:v>250</c:v>
                </c:pt>
                <c:pt idx="9">
                  <c:v>400</c:v>
                </c:pt>
                <c:pt idx="10">
                  <c:v>1000</c:v>
                </c:pt>
                <c:pt idx="11">
                  <c:v>1600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Бетпакдалинская</c:v>
                </c:pt>
              </c:strCache>
            </c:strRef>
          </c:tx>
          <c:spPr>
            <a:ln w="31750" cap="flat">
              <a:solidFill>
                <a:srgbClr val="17A88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7A880"/>
              </a:solidFill>
              <a:ln w="9525" cap="flat">
                <a:solidFill>
                  <a:srgbClr val="17A880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2019</c:v>
                </c:pt>
                <c:pt idx="9">
                  <c:v>2021</c:v>
                </c:pt>
                <c:pt idx="10">
                  <c:v>2023</c:v>
                </c:pt>
                <c:pt idx="11">
                  <c:v>2024</c:v>
                </c:pt>
              </c:strCache>
            </c:strRef>
          </c:cat>
          <c:val>
            <c:numRef>
              <c:f>Sheet1!$D$2:$D$13</c:f>
              <c:numCache>
                <c:formatCode>General</c:formatCode>
                <c:ptCount val="12"/>
                <c:pt idx="0">
                  <c:v>450</c:v>
                </c:pt>
                <c:pt idx="1">
                  <c:v>480</c:v>
                </c:pt>
                <c:pt idx="2">
                  <c:v>430</c:v>
                </c:pt>
                <c:pt idx="3">
                  <c:v>290</c:v>
                </c:pt>
                <c:pt idx="4">
                  <c:v>110</c:v>
                </c:pt>
                <c:pt idx="5">
                  <c:v>50</c:v>
                </c:pt>
                <c:pt idx="6">
                  <c:v>80</c:v>
                </c:pt>
                <c:pt idx="7">
                  <c:v>140</c:v>
                </c:pt>
                <c:pt idx="8">
                  <c:v>280</c:v>
                </c:pt>
                <c:pt idx="9">
                  <c:v>400</c:v>
                </c:pt>
                <c:pt idx="10">
                  <c:v>950</c:v>
                </c:pt>
                <c:pt idx="11">
                  <c:v>1050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Устюртская</c:v>
                </c:pt>
              </c:strCache>
            </c:strRef>
          </c:tx>
          <c:spPr>
            <a:ln w="31750" cap="flat">
              <a:solidFill>
                <a:srgbClr val="6B8A7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B8A7A"/>
              </a:solidFill>
              <a:ln w="9525" cap="flat">
                <a:solidFill>
                  <a:srgbClr val="6B8A7A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2010</c:v>
                </c:pt>
                <c:pt idx="7">
                  <c:v>2015</c:v>
                </c:pt>
                <c:pt idx="8">
                  <c:v>2019</c:v>
                </c:pt>
                <c:pt idx="9">
                  <c:v>2021</c:v>
                </c:pt>
                <c:pt idx="10">
                  <c:v>2023</c:v>
                </c:pt>
                <c:pt idx="11">
                  <c:v>2024</c:v>
                </c:pt>
              </c:strCache>
            </c:strRef>
          </c:cat>
          <c:val>
            <c:numRef>
              <c:f>Sheet1!$E$2:$E$13</c:f>
              <c:numCache>
                <c:formatCode>General</c:formatCode>
                <c:ptCount val="12"/>
                <c:pt idx="0">
                  <c:v>120</c:v>
                </c:pt>
                <c:pt idx="1">
                  <c:v>120</c:v>
                </c:pt>
                <c:pt idx="2">
                  <c:v>125</c:v>
                </c:pt>
                <c:pt idx="3">
                  <c:v>80</c:v>
                </c:pt>
                <c:pt idx="4">
                  <c:v>40</c:v>
                </c:pt>
                <c:pt idx="5">
                  <c:v>20</c:v>
                </c:pt>
                <c:pt idx="6">
                  <c:v>20</c:v>
                </c:pt>
                <c:pt idx="7">
                  <c:v>40</c:v>
                </c:pt>
                <c:pt idx="8">
                  <c:v>70</c:v>
                </c:pt>
                <c:pt idx="9">
                  <c:v>100</c:v>
                </c:pt>
                <c:pt idx="10">
                  <c:v>150</c:v>
                </c:pt>
                <c:pt idx="11">
                  <c:v>150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037056"/>
        <c:axId val="111039232"/>
      </c:lineChart>
      <c:catAx>
        <c:axId val="1110370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111039232"/>
        <c:crosses val="autoZero"/>
        <c:auto val="1"/>
        <c:lblAlgn val="ctr"/>
        <c:lblOffset val="100"/>
        <c:noMultiLvlLbl val="1"/>
      </c:catAx>
      <c:valAx>
        <c:axId val="11103923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0ED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ru-RU" sz="1000" b="0" i="0" u="none" strike="noStrike">
                    <a:solidFill>
                      <a:srgbClr val="000000"/>
                    </a:solidFill>
                    <a:latin typeface="Arial"/>
                  </a:rPr>
                  <a:t>тыс. голов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11103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С/х животные (тыс. усл. гол.)</c:v>
                </c:pt>
              </c:strCache>
            </c:strRef>
          </c:tx>
          <c:spPr>
            <a:ln w="31750" cap="flat">
              <a:solidFill>
                <a:srgbClr val="17A880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17A880"/>
              </a:solidFill>
              <a:ln w="9525" cap="flat">
                <a:solidFill>
                  <a:srgbClr val="17A880"/>
                </a:solidFill>
                <a:prstDash val="solid"/>
                <a:round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1991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2018</c:v>
                </c:pt>
                <c:pt idx="7">
                  <c:v>2020</c:v>
                </c:pt>
                <c:pt idx="8">
                  <c:v>2022</c:v>
                </c:pt>
                <c:pt idx="9">
                  <c:v>2024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90</c:v>
                </c:pt>
                <c:pt idx="1">
                  <c:v>60</c:v>
                </c:pt>
                <c:pt idx="2">
                  <c:v>40</c:v>
                </c:pt>
                <c:pt idx="3">
                  <c:v>48</c:v>
                </c:pt>
                <c:pt idx="4">
                  <c:v>65</c:v>
                </c:pt>
                <c:pt idx="5">
                  <c:v>90</c:v>
                </c:pt>
                <c:pt idx="6">
                  <c:v>110</c:v>
                </c:pt>
                <c:pt idx="7">
                  <c:v>125</c:v>
                </c:pt>
                <c:pt idx="8">
                  <c:v>138</c:v>
                </c:pt>
                <c:pt idx="9">
                  <c:v>150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Сайгак (тыс. усл. гол.)</c:v>
                </c:pt>
              </c:strCache>
            </c:strRef>
          </c:tx>
          <c:spPr>
            <a:ln w="31750" cap="flat">
              <a:solidFill>
                <a:srgbClr val="F5A623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5A623"/>
              </a:solidFill>
              <a:ln w="9525" cap="flat">
                <a:solidFill>
                  <a:srgbClr val="F5A623"/>
                </a:solidFill>
                <a:prstDash val="solid"/>
                <a:round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1991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2018</c:v>
                </c:pt>
                <c:pt idx="7">
                  <c:v>2020</c:v>
                </c:pt>
                <c:pt idx="8">
                  <c:v>2022</c:v>
                </c:pt>
                <c:pt idx="9">
                  <c:v>2024</c:v>
                </c:pt>
              </c:strCache>
            </c:str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3</c:v>
                </c:pt>
                <c:pt idx="3">
                  <c:v>2</c:v>
                </c:pt>
                <c:pt idx="4">
                  <c:v>3</c:v>
                </c:pt>
                <c:pt idx="5">
                  <c:v>5</c:v>
                </c:pt>
                <c:pt idx="6">
                  <c:v>10</c:v>
                </c:pt>
                <c:pt idx="7">
                  <c:v>20</c:v>
                </c:pt>
                <c:pt idx="8">
                  <c:v>40</c:v>
                </c:pt>
                <c:pt idx="9">
                  <c:v>62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Население (тыс. чел.) / 1</c:v>
                </c:pt>
              </c:strCache>
            </c:strRef>
          </c:tx>
          <c:spPr>
            <a:ln w="31750" cap="flat">
              <a:solidFill>
                <a:srgbClr val="6B8A7A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6B8A7A"/>
              </a:solidFill>
              <a:ln w="9525" cap="flat">
                <a:solidFill>
                  <a:srgbClr val="6B8A7A"/>
                </a:solidFill>
                <a:prstDash val="solid"/>
                <a:round/>
              </a:ln>
              <a:effectLst/>
            </c:spPr>
          </c:marker>
          <c:cat>
            <c:strRef>
              <c:f>Sheet1!$A$2:$A$11</c:f>
              <c:strCache>
                <c:ptCount val="10"/>
                <c:pt idx="0">
                  <c:v>1991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2015</c:v>
                </c:pt>
                <c:pt idx="6">
                  <c:v>2018</c:v>
                </c:pt>
                <c:pt idx="7">
                  <c:v>2020</c:v>
                </c:pt>
                <c:pt idx="8">
                  <c:v>2022</c:v>
                </c:pt>
                <c:pt idx="9">
                  <c:v>2024</c:v>
                </c:pt>
              </c:strCache>
            </c:str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120</c:v>
                </c:pt>
                <c:pt idx="1">
                  <c:v>115</c:v>
                </c:pt>
                <c:pt idx="2">
                  <c:v>108</c:v>
                </c:pt>
                <c:pt idx="3">
                  <c:v>102</c:v>
                </c:pt>
                <c:pt idx="4">
                  <c:v>97</c:v>
                </c:pt>
                <c:pt idx="5">
                  <c:v>93</c:v>
                </c:pt>
                <c:pt idx="6">
                  <c:v>92</c:v>
                </c:pt>
                <c:pt idx="7">
                  <c:v>91</c:v>
                </c:pt>
                <c:pt idx="8">
                  <c:v>90</c:v>
                </c:pt>
                <c:pt idx="9">
                  <c:v>90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782720"/>
        <c:axId val="110788992"/>
      </c:lineChart>
      <c:catAx>
        <c:axId val="110782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110788992"/>
        <c:crosses val="autoZero"/>
        <c:auto val="1"/>
        <c:lblAlgn val="ctr"/>
        <c:lblOffset val="100"/>
        <c:noMultiLvlLbl val="1"/>
      </c:catAx>
      <c:valAx>
        <c:axId val="11078899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0EDE7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8A7A"/>
                </a:solidFill>
                <a:latin typeface="Arial"/>
              </a:defRPr>
            </a:pPr>
            <a:endParaRPr lang="en-US"/>
          </a:p>
        </c:txPr>
        <c:crossAx val="11078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776279-82D8-4646-ADD9-D5BD85957219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7625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14350" y="4343400"/>
            <a:ext cx="41148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3B2495-1062-4EE5-A048-2240A99D3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1117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Актуальность: Казахстан — центр ареала сайгака. Быстрый рост популяции создаёт системные конфликты с животноводством. Цель — предложить интегрированную модель управления.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этапы: стабильность 1980–94; катастрофический спад 1994–2005 (браконьерство, постсоветский кризис); восстановление с 2010; экспоненциальный рост 2021–2024. Уральская субпопуляция — главный «драйвер».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Несмотря на низкую нагрузку одного сайгака (0,1 LSU = как овца), совокупная популяция 2,8 млн ≈ 280 тыс. условных голов. При этом учёт в нормативах официально отсутствует.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R²=0,93 для животноводства; R²=0,86 для сайгака. Несмотря на депопуляцию, совокупная нагрузка растёт — прежде всего за счёт дикой фауны.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Все четыре региона сходятся на: цифровой мониторинг, участие сообществ, адаптивное управление. Разница — в институциональной зрелости.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Ключевой вывод: конфликт «человек–сайгак» — индикатор незавершённого постпродуктивистского перехода. Нужна системная работа по трём блокам одновременно.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Завершающий слайд. Доклад завершён. Спасибо за внимание. Готов(-а) ответить на вопросы.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589520" y="77152"/>
            <a:ext cx="1554480" cy="1577340"/>
          </a:xfrm>
          <a:prstGeom prst="ellipse">
            <a:avLst/>
          </a:prstGeom>
          <a:solidFill>
            <a:srgbClr val="1A6B48">
              <a:alpha val="40000"/>
            </a:srgbClr>
          </a:solidFill>
          <a:ln w="12700">
            <a:solidFill>
              <a:srgbClr val="1A6B48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315200" y="457199"/>
            <a:ext cx="1554480" cy="1487805"/>
          </a:xfrm>
          <a:prstGeom prst="ellipse">
            <a:avLst/>
          </a:prstGeom>
          <a:solidFill>
            <a:srgbClr val="17A880">
              <a:alpha val="25000"/>
            </a:srgbClr>
          </a:solidFill>
          <a:ln w="12700">
            <a:solidFill>
              <a:srgbClr val="17A880">
                <a:alpha val="25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365760" y="457200"/>
            <a:ext cx="411480" cy="4114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65760" y="87630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kern="0" spc="100" dirty="0">
                <a:solidFill>
                  <a:srgbClr val="F5A6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ОТ КОНФЛИКТА К УСТОЙЧИВОМУ БАЛАНСУ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65760" y="1280160"/>
            <a:ext cx="7315200" cy="74866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Экономико-экологическая </a:t>
            </a:r>
            <a:r>
              <a:rPr lang="en-US" sz="28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модель</a:t>
            </a: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управления</a:t>
            </a:r>
            <a:r>
              <a:rPr lang="ru-RU" sz="28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 err="1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популяцией</a:t>
            </a:r>
            <a:r>
              <a:rPr lang="en-US" sz="2800" b="1" dirty="0" smtClean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</a:t>
            </a: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сайгаков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365760" y="2167890"/>
            <a:ext cx="4114800" cy="36576"/>
          </a:xfrm>
          <a:prstGeom prst="rect">
            <a:avLst/>
          </a:prstGeom>
          <a:solidFill>
            <a:srgbClr val="17A880"/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65760" y="2215515"/>
            <a:ext cx="6858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Казамбаева А.М., к.э.н., доцент</a:t>
            </a:r>
            <a:endParaRPr lang="en-US" sz="1400" dirty="0"/>
          </a:p>
          <a:p>
            <a:pPr marL="0" indent="0" algn="l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НАО «ЗКАТУ им. Жангир хана», Уральск, Республика Казахстан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365760" y="4297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6B8A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Конференция 2026 г.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858000" y="4389120"/>
            <a:ext cx="2011680" cy="502920"/>
          </a:xfrm>
          <a:prstGeom prst="roundRect">
            <a:avLst>
              <a:gd name="adj" fmla="val 18182"/>
            </a:avLst>
          </a:prstGeom>
          <a:solidFill>
            <a:srgbClr val="0D7A5F">
              <a:alpha val="7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58000" y="4389120"/>
            <a:ext cx="20116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УДК 332.13 | МРНТИ 06.75.03</a:t>
            </a:r>
            <a:endParaRPr lang="en-US" sz="9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5760" y="3083898"/>
            <a:ext cx="81305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Международная научно-практическая конференция «Развитие аграрной науки и научного обеспечения АПК Казахстана: теория, методология, практика» (</a:t>
            </a:r>
            <a:r>
              <a:rPr lang="ru-RU" sz="1400" dirty="0" err="1">
                <a:solidFill>
                  <a:schemeClr val="bg1"/>
                </a:solidFill>
              </a:rPr>
              <a:t>Калиевские</a:t>
            </a:r>
            <a:r>
              <a:rPr lang="ru-RU" sz="1400" dirty="0">
                <a:solidFill>
                  <a:schemeClr val="bg1"/>
                </a:solidFill>
              </a:rPr>
              <a:t> чтения – I).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2860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АКТУАЛЬНОСТЬ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Проблема и её масштаб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51206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134416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43000" y="1216152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Экологический конфликт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143000" y="1545336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Конфликты «человек – дикая природа» стали неотъемлемой частью аграрной трансформации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65760" y="2240280"/>
            <a:ext cx="51206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441448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43000" y="2313432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популяции сайгака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143000" y="2642616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Численность сайгаков за последние годы выросла в несколько раз — до ~2,8 млн голов к 2024 г.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365760" y="3337560"/>
            <a:ext cx="512064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538728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143000" y="3410712"/>
            <a:ext cx="4114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Системное противоречие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1143000" y="3739896"/>
            <a:ext cx="41148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Охрана биоразнообразия vs. устойчивость животноводства и продовольственная безопасность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5760720" y="1143000"/>
            <a:ext cx="3108960" cy="3291840"/>
          </a:xfrm>
          <a:prstGeom prst="roundRect">
            <a:avLst>
              <a:gd name="adj" fmla="val 4412"/>
            </a:avLst>
          </a:prstGeom>
          <a:solidFill>
            <a:srgbClr val="0A3D2E"/>
          </a:solidFill>
          <a:ln w="12700">
            <a:solidFill>
              <a:srgbClr val="1A6B48"/>
            </a:solidFill>
            <a:prstDash val="solid"/>
          </a:ln>
          <a:effectLst>
            <a:outerShdw blurRad="127000" dist="38100" dir="27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49440" y="1234440"/>
            <a:ext cx="640080" cy="64008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943600" y="192024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5A62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Цель исследования</a:t>
            </a:r>
            <a:endParaRPr lang="en-US" sz="1400" dirty="0"/>
          </a:p>
        </p:txBody>
      </p:sp>
      <p:sp>
        <p:nvSpPr>
          <p:cNvPr id="20" name="Text 14"/>
          <p:cNvSpPr/>
          <p:nvPr/>
        </p:nvSpPr>
        <p:spPr>
          <a:xfrm>
            <a:off x="5943600" y="2377440"/>
            <a:ext cx="278892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Разработать экономико-экологическую модель устойчивого управления пастбищными ресурсами в условиях роста популяции сайгаков в Казахстане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7432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ДИНАМИКА ПОПУЛЯЦИИ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Численность сайгаков в Казахстане (1980–2024)</a:t>
            </a:r>
            <a:endParaRPr lang="en-US" sz="24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51560"/>
          <a:ext cx="841248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6217920" y="1097280"/>
            <a:ext cx="2560320" cy="777240"/>
          </a:xfrm>
          <a:prstGeom prst="roundRect">
            <a:avLst>
              <a:gd name="adj" fmla="val 11765"/>
            </a:avLst>
          </a:prstGeom>
          <a:solidFill>
            <a:srgbClr val="F5A623">
              <a:alpha val="85000"/>
            </a:srgbClr>
          </a:solidFill>
          <a:ln w="12700">
            <a:solidFill>
              <a:srgbClr val="C47D0E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263640" y="1115568"/>
            <a:ext cx="24688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2024: ~2,8 млн голов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в 3 раза за 3 года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7432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ПАСТБИЩНАЯ НАГРУЗКА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Конкуренция за кормовую базу: сайгак и домашний скот</a:t>
            </a:r>
            <a:endParaRPr lang="en-US" sz="2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097280"/>
          <a:ext cx="8412480" cy="2377440"/>
        </p:xfrm>
        <a:graphic>
          <a:graphicData uri="http://schemas.openxmlformats.org/drawingml/2006/table">
            <a:tbl>
              <a:tblPr/>
              <a:tblGrid>
                <a:gridCol w="2743200"/>
                <a:gridCol w="1417320"/>
                <a:gridCol w="1417320"/>
                <a:gridCol w="1417320"/>
                <a:gridCol w="1417320"/>
              </a:tblGrid>
              <a:tr h="38404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Параметр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Сайгак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КРС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Овцы и козы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2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Лошадь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3D2E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Суточное потребление корма, кг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3–5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40–50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7–10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45–55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Условная голова (LSU)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~0,1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0,1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Сезон макс. давления на пастбища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Весна–лето (миграция, окот)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Круглогодично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Апрель–октябрь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Апрель–ноябрь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dirty="0">
                          <a:solidFill>
                            <a:srgbClr val="1C2B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Учитывается в норме нагрузки?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❌ НЕТ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D7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Да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D7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Да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0D7A5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✅ Да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E6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3EE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365760" y="3794760"/>
            <a:ext cx="8412480" cy="914400"/>
          </a:xfrm>
          <a:prstGeom prst="roundRect">
            <a:avLst>
              <a:gd name="adj" fmla="val 10000"/>
            </a:avLst>
          </a:prstGeom>
          <a:solidFill>
            <a:srgbClr val="0A3D2E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02920" y="3840480"/>
            <a:ext cx="81381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Институциональная асимметрия: нагрузка сайгаков НЕ учитывается в нормативах пастбищной ёмкости — реальное экологическое давление системно занижается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18288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КЕЙС-СТАДИ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Бокейординский район: динамика совокупной пастбищной нагрузки</a:t>
            </a:r>
            <a:endParaRPr lang="en-US" sz="2200" dirty="0"/>
          </a:p>
        </p:txBody>
      </p:sp>
      <p:graphicFrame>
        <p:nvGraphicFramePr>
          <p:cNvPr id="5" name="Chart 0"/>
          <p:cNvGraphicFramePr/>
          <p:nvPr/>
        </p:nvGraphicFramePr>
        <p:xfrm>
          <a:off x="365760" y="1097280"/>
          <a:ext cx="5669280" cy="3108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Shape 3"/>
          <p:cNvSpPr/>
          <p:nvPr/>
        </p:nvSpPr>
        <p:spPr>
          <a:xfrm>
            <a:off x="6309360" y="1097280"/>
            <a:ext cx="25603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309360" y="114300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6B8A7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↓ 25%</a:t>
            </a:r>
            <a:endParaRPr lang="en-US" sz="2600" dirty="0"/>
          </a:p>
        </p:txBody>
      </p:sp>
      <p:sp>
        <p:nvSpPr>
          <p:cNvPr id="8" name="Text 5"/>
          <p:cNvSpPr/>
          <p:nvPr/>
        </p:nvSpPr>
        <p:spPr>
          <a:xfrm>
            <a:off x="6355080" y="1572768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Численность населения 1991–2024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6309360" y="2194560"/>
            <a:ext cx="25603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309360" y="224028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D7A5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+275%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6355080" y="2670048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поголовья с/х животных после 2000 г.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6309360" y="3291840"/>
            <a:ext cx="25603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309360" y="333756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+1140%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6355080" y="3767328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пастбищной нагрузки сайгака 2015–2024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27432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МЕЖДУНАРОДНЫЙ ОПЫТ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Подходы к управлению конфликтами «человек – дикая природа»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416052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4EBE0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43000"/>
            <a:ext cx="4160520" cy="411480"/>
          </a:xfrm>
          <a:prstGeom prst="roundRect">
            <a:avLst>
              <a:gd name="adj" fmla="val 26667"/>
            </a:avLst>
          </a:prstGeom>
          <a:solidFill>
            <a:srgbClr val="0D7A5F">
              <a:alpha val="85000"/>
            </a:srgbClr>
          </a:solidFill>
          <a:ln w="12700">
            <a:solidFill>
              <a:srgbClr val="0D7A5F">
                <a:alpha val="85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7957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🇪🇺 Европа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61848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Multifunctional rural development, GIS-мониторинг, экологические компенсации, пространственное зонирование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2880360"/>
            <a:ext cx="416052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4EBE0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880360"/>
            <a:ext cx="4160520" cy="411480"/>
          </a:xfrm>
          <a:prstGeom prst="roundRect">
            <a:avLst>
              <a:gd name="adj" fmla="val 26667"/>
            </a:avLst>
          </a:prstGeom>
          <a:solidFill>
            <a:srgbClr val="0D7A5F">
              <a:alpha val="85000"/>
            </a:srgbClr>
          </a:solidFill>
          <a:ln w="12700">
            <a:solidFill>
              <a:srgbClr val="0D7A5F">
                <a:alpha val="85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2920" y="291693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🇨🇳 Китай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" y="335584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«Экологическая цивилизация», smart agriculture, спутниковый мониторинг, big data, принцип «сверху–вниз + снизу–вверх»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800600" y="1143000"/>
            <a:ext cx="416052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4EBE0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00600" y="1143000"/>
            <a:ext cx="4160520" cy="411480"/>
          </a:xfrm>
          <a:prstGeom prst="roundRect">
            <a:avLst>
              <a:gd name="adj" fmla="val 26667"/>
            </a:avLst>
          </a:prstGeom>
          <a:solidFill>
            <a:srgbClr val="0D7A5F">
              <a:alpha val="85000"/>
            </a:srgbClr>
          </a:solidFill>
          <a:ln w="12700">
            <a:solidFill>
              <a:srgbClr val="0D7A5F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937760" y="117957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🌍 Африка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937760" y="161848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Community-based conservation, участие местных сообществ в доходах от экотуризма, снижение социальной напряжённости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800600" y="2880360"/>
            <a:ext cx="4160520" cy="155448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D4EBE0"/>
            </a:solidFill>
            <a:prstDash val="solid"/>
          </a:ln>
          <a:effectLst>
            <a:outerShdw blurRad="101600" dist="254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800600" y="2880360"/>
            <a:ext cx="4160520" cy="411480"/>
          </a:xfrm>
          <a:prstGeom prst="roundRect">
            <a:avLst>
              <a:gd name="adj" fmla="val 26667"/>
            </a:avLst>
          </a:prstGeom>
          <a:solidFill>
            <a:srgbClr val="0D7A5F">
              <a:alpha val="85000"/>
            </a:srgbClr>
          </a:solidFill>
          <a:ln w="12700">
            <a:solidFill>
              <a:srgbClr val="0D7A5F">
                <a:alpha val="8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937760" y="2916936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🇦🇺 Австралия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937760" y="335584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3D5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management, ecosystem-based governance, спутниковые технологии, интеграция экоустойчивости в аграрную политику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65760" y="466344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0D7A5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Общая тенденция: от реактивной компенсации ущерба → к интегрированному постпродуктивному управлению с цифровым мониторингом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7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5760" y="182880"/>
            <a:ext cx="3200400" cy="27432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82880"/>
            <a:ext cx="3200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ВЫВОДЫ И РЕКОМЕНДАЦИИ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365760" y="5029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C2B2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Три взаимосвязанных блока мер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2788920" cy="3657600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270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274320" y="1097280"/>
            <a:ext cx="2788920" cy="822960"/>
          </a:xfrm>
          <a:prstGeom prst="roundRect">
            <a:avLst>
              <a:gd name="adj" fmla="val 16667"/>
            </a:avLst>
          </a:prstGeom>
          <a:solidFill>
            <a:srgbClr val="0D7A5F"/>
          </a:solidFill>
          <a:ln w="12700">
            <a:solidFill>
              <a:srgbClr val="0D7A5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7472" y="1133856"/>
            <a:ext cx="685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1024128" y="1115568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Постпродуктивистская переориентация аграрной политики</a:t>
            </a:r>
            <a:endParaRPr lang="en-US" sz="105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2029968"/>
            <a:ext cx="237744" cy="237744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85800" y="1993392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" y="2011680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Многофункциональная модель развития сельских территорий</a:t>
            </a:r>
            <a:endParaRPr lang="en-US" sz="1000" dirty="0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2880360"/>
            <a:ext cx="237744" cy="237744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685800" y="2843784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749808" y="2862072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Нормативы предельной ёмкости пастбищ с учётом совокупной LSU-нагрузки</a:t>
            </a:r>
            <a:endParaRPr lang="en-US" sz="1000" dirty="0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3730752"/>
            <a:ext cx="237744" cy="237744"/>
          </a:xfrm>
          <a:prstGeom prst="rect">
            <a:avLst/>
          </a:prstGeom>
        </p:spPr>
      </p:pic>
      <p:sp>
        <p:nvSpPr>
          <p:cNvPr id="16" name="Shape 11"/>
          <p:cNvSpPr/>
          <p:nvPr/>
        </p:nvSpPr>
        <p:spPr>
          <a:xfrm>
            <a:off x="685800" y="3694176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749808" y="3712464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Субсидии на залужение деградированных участков</a:t>
            </a:r>
            <a:endParaRPr lang="en-US" sz="1000" dirty="0"/>
          </a:p>
        </p:txBody>
      </p:sp>
      <p:sp>
        <p:nvSpPr>
          <p:cNvPr id="18" name="Shape 13"/>
          <p:cNvSpPr/>
          <p:nvPr/>
        </p:nvSpPr>
        <p:spPr>
          <a:xfrm>
            <a:off x="3246120" y="1097280"/>
            <a:ext cx="2788920" cy="3657600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270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3246120" y="1097280"/>
            <a:ext cx="2788920" cy="822960"/>
          </a:xfrm>
          <a:prstGeom prst="roundRect">
            <a:avLst>
              <a:gd name="adj" fmla="val 16667"/>
            </a:avLst>
          </a:prstGeom>
          <a:solidFill>
            <a:srgbClr val="C47D0E"/>
          </a:solidFill>
          <a:ln w="12700">
            <a:solidFill>
              <a:srgbClr val="C47D0E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3319272" y="1133856"/>
            <a:ext cx="685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3400" dirty="0"/>
          </a:p>
        </p:txBody>
      </p:sp>
      <p:sp>
        <p:nvSpPr>
          <p:cNvPr id="21" name="Text 16"/>
          <p:cNvSpPr/>
          <p:nvPr/>
        </p:nvSpPr>
        <p:spPr>
          <a:xfrm>
            <a:off x="3995928" y="1115568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Двухуровневая система управления зоогенным ущербом</a:t>
            </a:r>
            <a:endParaRPr lang="en-US" sz="1050" dirty="0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848" y="2029968"/>
            <a:ext cx="237744" cy="237744"/>
          </a:xfrm>
          <a:prstGeom prst="rect">
            <a:avLst/>
          </a:prstGeom>
        </p:spPr>
      </p:pic>
      <p:sp>
        <p:nvSpPr>
          <p:cNvPr id="23" name="Shape 17"/>
          <p:cNvSpPr/>
          <p:nvPr/>
        </p:nvSpPr>
        <p:spPr>
          <a:xfrm>
            <a:off x="3657600" y="1993392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24" name="Text 18"/>
          <p:cNvSpPr/>
          <p:nvPr/>
        </p:nvSpPr>
        <p:spPr>
          <a:xfrm>
            <a:off x="3721608" y="2011680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I — методика оценки с геопривязкой и NDVI-верификацией</a:t>
            </a:r>
            <a:endParaRPr lang="en-US" sz="1000" dirty="0"/>
          </a:p>
        </p:txBody>
      </p:sp>
      <p:pic>
        <p:nvPicPr>
          <p:cNvPr id="25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848" y="2880360"/>
            <a:ext cx="237744" cy="237744"/>
          </a:xfrm>
          <a:prstGeom prst="rect">
            <a:avLst/>
          </a:prstGeom>
        </p:spPr>
      </p:pic>
      <p:sp>
        <p:nvSpPr>
          <p:cNvPr id="26" name="Shape 19"/>
          <p:cNvSpPr/>
          <p:nvPr/>
        </p:nvSpPr>
        <p:spPr>
          <a:xfrm>
            <a:off x="3657600" y="2843784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3721608" y="2862072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II — пороговый компенсационный механизм (от 5% площади угодий)</a:t>
            </a:r>
            <a:endParaRPr lang="en-US" sz="1000" dirty="0"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5848" y="3730752"/>
            <a:ext cx="237744" cy="237744"/>
          </a:xfrm>
          <a:prstGeom prst="rect">
            <a:avLst/>
          </a:prstGeom>
        </p:spPr>
      </p:pic>
      <p:sp>
        <p:nvSpPr>
          <p:cNvPr id="29" name="Shape 21"/>
          <p:cNvSpPr/>
          <p:nvPr/>
        </p:nvSpPr>
        <p:spPr>
          <a:xfrm>
            <a:off x="3657600" y="3694176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30" name="Text 22"/>
          <p:cNvSpPr/>
          <p:nvPr/>
        </p:nvSpPr>
        <p:spPr>
          <a:xfrm>
            <a:off x="3721608" y="3712464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Дифференцированные коэффициенты по видам ущерба</a:t>
            </a:r>
            <a:endParaRPr lang="en-US" sz="1000" dirty="0"/>
          </a:p>
        </p:txBody>
      </p:sp>
      <p:sp>
        <p:nvSpPr>
          <p:cNvPr id="31" name="Shape 23"/>
          <p:cNvSpPr/>
          <p:nvPr/>
        </p:nvSpPr>
        <p:spPr>
          <a:xfrm>
            <a:off x="6217920" y="1097280"/>
            <a:ext cx="2788920" cy="3657600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E8F3EE"/>
            </a:solidFill>
            <a:prstDash val="solid"/>
          </a:ln>
          <a:effectLst>
            <a:outerShdw blurRad="127000" dist="381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32" name="Shape 24"/>
          <p:cNvSpPr/>
          <p:nvPr/>
        </p:nvSpPr>
        <p:spPr>
          <a:xfrm>
            <a:off x="6217920" y="1097280"/>
            <a:ext cx="2788920" cy="822960"/>
          </a:xfrm>
          <a:prstGeom prst="roundRect">
            <a:avLst>
              <a:gd name="adj" fmla="val 16667"/>
            </a:avLst>
          </a:prstGeom>
          <a:solidFill>
            <a:srgbClr val="1A6B48"/>
          </a:solidFill>
          <a:ln w="12700">
            <a:solidFill>
              <a:srgbClr val="1A6B48"/>
            </a:solidFill>
            <a:prstDash val="solid"/>
          </a:ln>
        </p:spPr>
      </p:sp>
      <p:sp>
        <p:nvSpPr>
          <p:cNvPr id="33" name="Text 25"/>
          <p:cNvSpPr/>
          <p:nvPr/>
        </p:nvSpPr>
        <p:spPr>
          <a:xfrm>
            <a:off x="6291072" y="1133856"/>
            <a:ext cx="685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3400" dirty="0"/>
          </a:p>
        </p:txBody>
      </p:sp>
      <p:sp>
        <p:nvSpPr>
          <p:cNvPr id="34" name="Text 26"/>
          <p:cNvSpPr/>
          <p:nvPr/>
        </p:nvSpPr>
        <p:spPr>
          <a:xfrm>
            <a:off x="6967728" y="1115568"/>
            <a:ext cx="19202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Пространственное планирование и долгосрочная стратегия</a:t>
            </a:r>
            <a:endParaRPr lang="en-US" sz="1050" dirty="0"/>
          </a:p>
        </p:txBody>
      </p:sp>
      <p:pic>
        <p:nvPicPr>
          <p:cNvPr id="35" name="Image 6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648" y="2029968"/>
            <a:ext cx="237744" cy="237744"/>
          </a:xfrm>
          <a:prstGeom prst="rect">
            <a:avLst/>
          </a:prstGeom>
        </p:spPr>
      </p:pic>
      <p:sp>
        <p:nvSpPr>
          <p:cNvPr id="36" name="Shape 27"/>
          <p:cNvSpPr/>
          <p:nvPr/>
        </p:nvSpPr>
        <p:spPr>
          <a:xfrm>
            <a:off x="6629400" y="1993392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37" name="Text 28"/>
          <p:cNvSpPr/>
          <p:nvPr/>
        </p:nvSpPr>
        <p:spPr>
          <a:xfrm>
            <a:off x="6693408" y="2011680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Зонирование с учётом миграционных коридоров сайгака</a:t>
            </a:r>
            <a:endParaRPr lang="en-US" sz="1000" dirty="0"/>
          </a:p>
        </p:txBody>
      </p:sp>
      <p:pic>
        <p:nvPicPr>
          <p:cNvPr id="38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648" y="2880360"/>
            <a:ext cx="237744" cy="237744"/>
          </a:xfrm>
          <a:prstGeom prst="rect">
            <a:avLst/>
          </a:prstGeom>
        </p:spPr>
      </p:pic>
      <p:sp>
        <p:nvSpPr>
          <p:cNvPr id="39" name="Shape 29"/>
          <p:cNvSpPr/>
          <p:nvPr/>
        </p:nvSpPr>
        <p:spPr>
          <a:xfrm>
            <a:off x="6629400" y="2843784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40" name="Text 30"/>
          <p:cNvSpPr/>
          <p:nvPr/>
        </p:nvSpPr>
        <p:spPr>
          <a:xfrm>
            <a:off x="6693408" y="2862072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Агрострахование с включением зоогенных рисков</a:t>
            </a:r>
            <a:endParaRPr lang="en-US" sz="1000" dirty="0"/>
          </a:p>
        </p:txBody>
      </p:sp>
      <p:pic>
        <p:nvPicPr>
          <p:cNvPr id="41" name="Image 8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7648" y="3730752"/>
            <a:ext cx="237744" cy="237744"/>
          </a:xfrm>
          <a:prstGeom prst="rect">
            <a:avLst/>
          </a:prstGeom>
        </p:spPr>
      </p:pic>
      <p:sp>
        <p:nvSpPr>
          <p:cNvPr id="42" name="Shape 31"/>
          <p:cNvSpPr/>
          <p:nvPr/>
        </p:nvSpPr>
        <p:spPr>
          <a:xfrm>
            <a:off x="6629400" y="3694176"/>
            <a:ext cx="2267712" cy="749808"/>
          </a:xfrm>
          <a:prstGeom prst="roundRect">
            <a:avLst>
              <a:gd name="adj" fmla="val 9756"/>
            </a:avLst>
          </a:prstGeom>
          <a:solidFill>
            <a:srgbClr val="F0F7F4"/>
          </a:solidFill>
          <a:ln w="12700">
            <a:solidFill>
              <a:srgbClr val="D4EBE0"/>
            </a:solidFill>
            <a:prstDash val="solid"/>
          </a:ln>
        </p:spPr>
      </p:sp>
      <p:sp>
        <p:nvSpPr>
          <p:cNvPr id="43" name="Text 32"/>
          <p:cNvSpPr/>
          <p:nvPr/>
        </p:nvSpPr>
        <p:spPr>
          <a:xfrm>
            <a:off x="6693408" y="3712464"/>
            <a:ext cx="2176272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C2B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Единый информационный портал мониторинга конфликта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3D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132320" y="-914400"/>
            <a:ext cx="3200400" cy="3200400"/>
          </a:xfrm>
          <a:prstGeom prst="ellipse">
            <a:avLst/>
          </a:prstGeom>
          <a:solidFill>
            <a:srgbClr val="1A6B48">
              <a:alpha val="40000"/>
            </a:srgbClr>
          </a:solidFill>
          <a:ln w="12700">
            <a:solidFill>
              <a:srgbClr val="1A6B48">
                <a:alpha val="4000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863840" y="-274320"/>
            <a:ext cx="1828800" cy="1828800"/>
          </a:xfrm>
          <a:prstGeom prst="ellipse">
            <a:avLst/>
          </a:prstGeom>
          <a:solidFill>
            <a:srgbClr val="17A880">
              <a:alpha val="25000"/>
            </a:srgbClr>
          </a:solidFill>
          <a:ln w="12700">
            <a:solidFill>
              <a:srgbClr val="17A880">
                <a:alpha val="25000"/>
              </a:srgbClr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7132320" y="3200400"/>
            <a:ext cx="1828800" cy="1828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200" dirty="0">
                <a:solidFill>
                  <a:srgbClr val="17A8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Основной вывод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57200" y="68580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Конфликт «человек — сайгак» — не локальная хозяйственная проблема, а индикатор незавершённого постпродуктивистского перехода</a:t>
            </a:r>
            <a:endParaRPr lang="en-US" sz="2000" dirty="0"/>
          </a:p>
        </p:txBody>
      </p:sp>
      <p:sp>
        <p:nvSpPr>
          <p:cNvPr id="7" name="Shape 4"/>
          <p:cNvSpPr/>
          <p:nvPr/>
        </p:nvSpPr>
        <p:spPr>
          <a:xfrm>
            <a:off x="457200" y="1810512"/>
            <a:ext cx="4572000" cy="36576"/>
          </a:xfrm>
          <a:prstGeom prst="rect">
            <a:avLst/>
          </a:prstGeom>
          <a:solidFill>
            <a:srgbClr val="17A880"/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57200" y="1920240"/>
            <a:ext cx="804672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Устранение управленческой асимметрии между успешной природоохранной политикой и реактивными инструментами аграрной политики требует реализации трёх взаимосвязанных блоков мер: постпродуктивистской переориентации аграрной политики, двухуровневой системы компенсации ущерба и пространственного планирования с долгосрочной стратегией.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57200" y="3520440"/>
            <a:ext cx="8229600" cy="1188720"/>
          </a:xfrm>
          <a:prstGeom prst="roundRect">
            <a:avLst>
              <a:gd name="adj" fmla="val 7692"/>
            </a:avLst>
          </a:prstGeom>
          <a:solidFill>
            <a:srgbClr val="1A6B48">
              <a:alpha val="70000"/>
            </a:srgbClr>
          </a:solidFill>
          <a:ln w="12700">
            <a:solidFill>
              <a:srgbClr val="17A88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3566160"/>
            <a:ext cx="7863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5A62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Источник финансирования: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640080" y="3858768"/>
            <a:ext cx="78638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Научный проект AP23486846 «Экономическая оценка воздействия популяций диких животных (сайгаков) на сельское хозяйство и пути уменьшения ущерба» — МН и ВО РК, бюджетная программа 217/102 «Грантовое финансирование научных исследований», 2024–2026 гг.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722</Words>
  <Application>Microsoft Office PowerPoint</Application>
  <PresentationFormat>Экран (16:9)</PresentationFormat>
  <Paragraphs>106</Paragraphs>
  <Slides>8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Экономико-экологическая модель управления популяцией сайгаков</dc:title>
  <dc:subject>PptxGenJS Presentation</dc:subject>
  <dc:creator>PptxGenJS</dc:creator>
  <cp:lastModifiedBy>Пользователь Windows</cp:lastModifiedBy>
  <cp:revision>4</cp:revision>
  <dcterms:created xsi:type="dcterms:W3CDTF">2026-06-10T16:43:03Z</dcterms:created>
  <dcterms:modified xsi:type="dcterms:W3CDTF">2026-06-10T17:10:20Z</dcterms:modified>
</cp:coreProperties>
</file>