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3" d="100"/>
          <a:sy n="103" d="100"/>
        </p:scale>
        <p:origin x="-330" y="-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Численность (тыс. голов)</c:v>
                </c:pt>
              </c:strCache>
            </c:strRef>
          </c:tx>
          <c:spPr>
            <a:ln w="38100" cap="flat">
              <a:solidFill>
                <a:srgbClr val="7AB648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7AB648"/>
              </a:solidFill>
              <a:ln w="9525" cap="flat">
                <a:solidFill>
                  <a:srgbClr val="7AB648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1981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2001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2016</c:v>
                </c:pt>
                <c:pt idx="9">
                  <c:v>2019</c:v>
                </c:pt>
                <c:pt idx="10">
                  <c:v>2020</c:v>
                </c:pt>
                <c:pt idx="11">
                  <c:v>2023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160</c:v>
                </c:pt>
                <c:pt idx="1">
                  <c:v>155</c:v>
                </c:pt>
                <c:pt idx="2">
                  <c:v>130</c:v>
                </c:pt>
                <c:pt idx="3">
                  <c:v>60</c:v>
                </c:pt>
                <c:pt idx="4">
                  <c:v>4</c:v>
                </c:pt>
                <c:pt idx="5">
                  <c:v>25</c:v>
                </c:pt>
                <c:pt idx="6">
                  <c:v>89.6</c:v>
                </c:pt>
                <c:pt idx="7">
                  <c:v>295</c:v>
                </c:pt>
                <c:pt idx="8">
                  <c:v>106</c:v>
                </c:pt>
                <c:pt idx="9">
                  <c:v>334</c:v>
                </c:pt>
                <c:pt idx="10">
                  <c:v>1000</c:v>
                </c:pt>
                <c:pt idx="11">
                  <c:v>1926.8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844352"/>
        <c:axId val="63845888"/>
      </c:lineChart>
      <c:catAx>
        <c:axId val="63844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7A6A"/>
                </a:solidFill>
                <a:latin typeface="Arial"/>
              </a:defRPr>
            </a:pPr>
            <a:endParaRPr lang="en-US"/>
          </a:p>
        </c:txPr>
        <c:crossAx val="63845888"/>
        <c:crosses val="autoZero"/>
        <c:auto val="1"/>
        <c:lblAlgn val="ctr"/>
        <c:lblOffset val="100"/>
        <c:noMultiLvlLbl val="1"/>
      </c:catAx>
      <c:valAx>
        <c:axId val="63845888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DE8D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7A6A"/>
                </a:solidFill>
                <a:latin typeface="Arial"/>
              </a:defRPr>
            </a:pPr>
            <a:endParaRPr lang="en-US"/>
          </a:p>
        </c:txPr>
        <c:crossAx val="63844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4114C-EAC3-41C0-9B92-CB9DDD1A107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A7F9C-A697-4033-990C-947FC970D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5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0"/>
            <a:ext cx="9070848" cy="1005840"/>
          </a:xfrm>
          <a:prstGeom prst="rect">
            <a:avLst/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45720"/>
            <a:ext cx="8595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Западно-Казахстанский аграрно-технический университет имени Жангир хана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74320" y="1143000"/>
            <a:ext cx="8595360" cy="1428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АКТУАЛЬНЫЕ ПРОБЛЕМЫ И ПОДХОДЫ К УПРАВЛЕНИЮ ПОПУЛЯЦИЯМИ САЙГАКОВ В КАЗАХСТАНЕ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322576" y="2535174"/>
            <a:ext cx="4572000" cy="36576"/>
          </a:xfrm>
          <a:prstGeom prst="rect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2555309"/>
            <a:ext cx="8595360" cy="8294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2E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Казамбаева Айгуль Мамаевна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2E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к.э.н., доцент, Руководитель Центра технологического развития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i="1" dirty="0">
                <a:solidFill>
                  <a:srgbClr val="F2E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aigul_km@bk.ru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74320" y="457200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200" i="1" dirty="0" smtClean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Алматы</a:t>
            </a:r>
            <a:r>
              <a:rPr lang="en-US" sz="1200" i="1" dirty="0" smtClean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i="1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9672" y="3568244"/>
            <a:ext cx="81400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dirty="0">
                <a:solidFill>
                  <a:schemeClr val="bg1"/>
                </a:solidFill>
                <a:latin typeface="Cambria" pitchFamily="18" charset="0"/>
              </a:rPr>
              <a:t>Proceedings of the Conference</a:t>
            </a: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 – </a:t>
            </a:r>
            <a:r>
              <a:rPr lang="en-US" sz="1400" dirty="0">
                <a:solidFill>
                  <a:schemeClr val="bg1"/>
                </a:solidFill>
                <a:latin typeface="Cambria" pitchFamily="18" charset="0"/>
              </a:rPr>
              <a:t>Human Wildlife Conflict</a:t>
            </a: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. Региональная научно-практическая конференция «Конфликт между человеком и дикими животными в Центральной Азии». </a:t>
            </a:r>
            <a:r>
              <a:rPr lang="ru-RU" sz="1400" dirty="0" err="1">
                <a:solidFill>
                  <a:schemeClr val="bg1"/>
                </a:solidFill>
                <a:latin typeface="Cambria" pitchFamily="18" charset="0"/>
              </a:rPr>
              <a:t>Грайфсвальд</a:t>
            </a: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, Германия, Фонд Михаэля </a:t>
            </a:r>
            <a:r>
              <a:rPr lang="ru-RU" sz="1400" dirty="0" err="1">
                <a:solidFill>
                  <a:schemeClr val="bg1"/>
                </a:solidFill>
                <a:latin typeface="Cambria" pitchFamily="18" charset="0"/>
              </a:rPr>
              <a:t>Зуккова</a:t>
            </a: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, Институт зоологии МНВО РК, </a:t>
            </a:r>
            <a:r>
              <a:rPr lang="en-US" sz="1400" dirty="0">
                <a:solidFill>
                  <a:schemeClr val="bg1"/>
                </a:solidFill>
                <a:latin typeface="Cambria" pitchFamily="18" charset="0"/>
              </a:rPr>
              <a:t>GIZ</a:t>
            </a: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, 2025. </a:t>
            </a:r>
            <a:endParaRPr lang="en-US" sz="14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3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82880"/>
            <a:ext cx="8595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ВЫВОДЫ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228600" y="1051560"/>
            <a:ext cx="457200" cy="45720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8600" y="1051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960120"/>
            <a:ext cx="804672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960120"/>
            <a:ext cx="7863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Уральская популяция — крупнейшая в мире (1,93 млн гол., 2023), рост в 16 раз за 42 года.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28600" y="1819656"/>
            <a:ext cx="457200" cy="45720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18196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1728216"/>
            <a:ext cx="804672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728216"/>
            <a:ext cx="7863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Высокая концентрация сайгаков в ЗКО (до 80%) создаёт конфликт с животноводством и деградацию пастбищ.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28600" y="2587752"/>
            <a:ext cx="457200" cy="45720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25877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22960" y="2496312"/>
            <a:ext cx="804672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2496312"/>
            <a:ext cx="7863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Дефицит пастбищных угодий зафиксирован в 3 из 4 ключевых районов (до −153 тыс. га в Казталовском).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28600" y="3355848"/>
            <a:ext cx="457200" cy="45720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8600" y="33558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22960" y="3264408"/>
            <a:ext cx="804672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3264408"/>
            <a:ext cx="7863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Воздействие сайгаков снижает урожайность пастбищ в 2,9 раза (6,15 → 2,15 ц/га).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28600" y="4123944"/>
            <a:ext cx="457200" cy="45720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28600" y="41239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822960" y="4032504"/>
            <a:ext cx="804672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4032504"/>
            <a:ext cx="7863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Необходим комплексный подход: мониторинг, пастбищеоборот, нормативное регулирование и международное сотрудничество.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74320" y="4754880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Исследование выполнено в рамках проекта ИРН AP23486846, МОН РК, 2024–2026 гг.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2D"/>
          </a:solidFill>
          <a:ln w="12700">
            <a:solidFill>
              <a:srgbClr val="1B3A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СТРУКТУРА ДОКЛАДА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28600" y="1188720"/>
            <a:ext cx="42062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38328" y="1371600"/>
            <a:ext cx="502920" cy="50292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38328" y="13716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41832" y="125272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Популяции сайгаков и миграции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41832" y="162763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популяций: Уральская, Бетпакдалинская, Устюртская, Прикаспийская, Монгольская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28600" y="2423160"/>
            <a:ext cx="42062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8328" y="2606040"/>
            <a:ext cx="502920" cy="50292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8328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41832" y="248716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численности (1981–2023)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41832" y="286207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Уральской популяции в 16 раз — до 1 926 848 голов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28600" y="3657600"/>
            <a:ext cx="42062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38328" y="3840480"/>
            <a:ext cx="502920" cy="50292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8328" y="3840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941832" y="372160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Влияние на сельское хозяйство ЗКО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41832" y="409651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Конфликт сайгаков с животноводством в 4 ключевых районах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09160" y="1188720"/>
            <a:ext cx="42062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818888" y="1371600"/>
            <a:ext cx="502920" cy="50292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18888" y="13716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22392" y="125272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Агроэкологические исследования 2024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22392" y="162763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Воздействие на пастбищные экосистемы полупустынной зоны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709160" y="2423160"/>
            <a:ext cx="42062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18888" y="2606040"/>
            <a:ext cx="502920" cy="50292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18888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22392" y="248716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база и международный опыт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422392" y="286207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НПА Казахстана и стратегии управления популяцией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709160" y="3657600"/>
            <a:ext cx="42062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818888" y="3840480"/>
            <a:ext cx="502920" cy="502920"/>
          </a:xfrm>
          <a:prstGeom prst="ellipse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18888" y="3840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422392" y="372160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Рекомендации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422392" y="409651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Комплексный подход к устойчивому управлению пастбищами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2D"/>
          </a:solidFill>
          <a:ln w="12700">
            <a:solidFill>
              <a:srgbClr val="1B3A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ПОПУЛЯЦИИ САЙГАКОВ И МИГРАЦИОННЫЕ ОСОБЕННОСТИ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28600" y="1188720"/>
            <a:ext cx="265176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0DDD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28600" y="1188720"/>
            <a:ext cx="2651760" cy="411480"/>
          </a:xfrm>
          <a:prstGeom prst="roundRect">
            <a:avLst>
              <a:gd name="adj" fmla="val 26667"/>
            </a:avLst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1389888"/>
            <a:ext cx="2651760" cy="210312"/>
          </a:xfrm>
          <a:prstGeom prst="rect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207008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Уральская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20040" y="16459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Крупнейшая в мире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0040" y="20116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с 160 тыс. до 1,93 млн (×16)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108960" y="1188720"/>
            <a:ext cx="265176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0DDD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08960" y="1188720"/>
            <a:ext cx="2651760" cy="411480"/>
          </a:xfrm>
          <a:prstGeom prst="roundRect">
            <a:avLst>
              <a:gd name="adj" fmla="val 26667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08960" y="1389888"/>
            <a:ext cx="2651760" cy="210312"/>
          </a:xfrm>
          <a:prstGeom prst="rect">
            <a:avLst/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0" y="1207008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Бетпакдалинская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200400" y="16459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Самый длинный маршрут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00400" y="20116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Крупнейший ареал среди всех популяций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989320" y="1188720"/>
            <a:ext cx="265176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0DDD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989320" y="1188720"/>
            <a:ext cx="2651760" cy="411480"/>
          </a:xfrm>
          <a:prstGeom prst="roundRect">
            <a:avLst>
              <a:gd name="adj" fmla="val 26667"/>
            </a:avLst>
          </a:prstGeom>
          <a:solidFill>
            <a:srgbClr val="5A7A6A"/>
          </a:solidFill>
          <a:ln w="12700">
            <a:solidFill>
              <a:srgbClr val="5A7A6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989320" y="1389888"/>
            <a:ext cx="2651760" cy="210312"/>
          </a:xfrm>
          <a:prstGeom prst="rect">
            <a:avLst/>
          </a:prstGeom>
          <a:solidFill>
            <a:srgbClr val="5A7A6A"/>
          </a:solidFill>
          <a:ln w="12700">
            <a:solidFill>
              <a:srgbClr val="5A7A6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80760" y="1207008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Устюртская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080760" y="16459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Ограниченная миграция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080760" y="20116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Инфраструктурные барьеры снизили маршрут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554480" y="2834640"/>
            <a:ext cx="265176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0DDD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1554480" y="2834640"/>
            <a:ext cx="2651760" cy="411480"/>
          </a:xfrm>
          <a:prstGeom prst="roundRect">
            <a:avLst>
              <a:gd name="adj" fmla="val 26667"/>
            </a:avLst>
          </a:prstGeom>
          <a:solidFill>
            <a:srgbClr val="8B6914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554480" y="3035808"/>
            <a:ext cx="2651760" cy="210312"/>
          </a:xfrm>
          <a:prstGeom prst="rect">
            <a:avLst/>
          </a:prstGeom>
          <a:solidFill>
            <a:srgbClr val="8B6914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45920" y="2852928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Прикаспийская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645920" y="32918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Ограничена горами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645920" y="36576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Кавказ препятствует южным перемещениям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434840" y="2834640"/>
            <a:ext cx="265176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D0DDD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434840" y="2834640"/>
            <a:ext cx="2651760" cy="411480"/>
          </a:xfrm>
          <a:prstGeom prst="roundRect">
            <a:avLst>
              <a:gd name="adj" fmla="val 26667"/>
            </a:avLst>
          </a:prstGeom>
          <a:solidFill>
            <a:srgbClr val="5A6B7A"/>
          </a:solidFill>
          <a:ln w="12700">
            <a:solidFill>
              <a:srgbClr val="5A6B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434840" y="3035808"/>
            <a:ext cx="2651760" cy="210312"/>
          </a:xfrm>
          <a:prstGeom prst="rect">
            <a:avLst/>
          </a:prstGeom>
          <a:solidFill>
            <a:srgbClr val="5A6B7A"/>
          </a:solidFill>
          <a:ln w="12700">
            <a:solidFill>
              <a:srgbClr val="5A6B7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26280" y="2852928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Монгольская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526280" y="32918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Кочевой образ жизни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526280" y="36576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Сезонные перемещения ограничены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74320" y="4434840"/>
            <a:ext cx="8595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Сезонные миграции: север — летом, юг — зимой (Россия, Казахстан, Узбекистан, Монголия)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2D"/>
          </a:solidFill>
          <a:ln w="12700">
            <a:solidFill>
              <a:srgbClr val="1B3A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ДИНАМИКА ЧИСЛЕННОСТИ УРАЛЬСКОЙ ПОПУЛЯЦИИ САЙГАКОВ (1981–2023)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1143000"/>
            <a:ext cx="256032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143000"/>
            <a:ext cx="2560320" cy="73152"/>
          </a:xfrm>
          <a:prstGeom prst="rect">
            <a:avLst/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344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6B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160 тыс.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84708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1981 год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2130552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Начало отсчёта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0" y="1143000"/>
            <a:ext cx="256032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1143000"/>
            <a:ext cx="256032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12344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~4 тыс.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291840" y="184708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 год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291840" y="2130552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Минимум — риск исчезновения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035040" y="1143000"/>
            <a:ext cx="256032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035040" y="1143000"/>
            <a:ext cx="2560320" cy="73152"/>
          </a:xfrm>
          <a:prstGeom prst="rect">
            <a:avLst/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26480" y="12344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7AB6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1 926 848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126480" y="1847088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 год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126480" y="2130552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Рекорд — рост в 16 раз</a:t>
            </a:r>
            <a:endParaRPr lang="en-US" sz="1000" dirty="0"/>
          </a:p>
        </p:txBody>
      </p:sp>
      <p:graphicFrame>
        <p:nvGraphicFramePr>
          <p:cNvPr id="19" name="Chart 0"/>
          <p:cNvGraphicFramePr/>
          <p:nvPr/>
        </p:nvGraphicFramePr>
        <p:xfrm>
          <a:off x="274320" y="2651760"/>
          <a:ext cx="859536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 17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2D"/>
          </a:solidFill>
          <a:ln w="12700">
            <a:solidFill>
              <a:srgbClr val="1B3A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ЖИВОТНОВОДСТВО ЗКО: 4 КЛЮЧЕВЫХ РАЙОНА</a:t>
            </a:r>
            <a:endParaRPr lang="en-US" sz="2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97280"/>
          <a:ext cx="8595360" cy="3456432"/>
        </p:xfrm>
        <a:graphic>
          <a:graphicData uri="http://schemas.openxmlformats.org/drawingml/2006/table">
            <a:tbl>
              <a:tblPr/>
              <a:tblGrid>
                <a:gridCol w="1719072"/>
                <a:gridCol w="1719072"/>
                <a:gridCol w="1719072"/>
                <a:gridCol w="1719072"/>
                <a:gridCol w="1719072"/>
              </a:tblGrid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Район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КРС, гол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Овцы, гол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Лошади, гол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Верблюды, гол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2D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Бокейординский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87 466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64 913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35 124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1 064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Жанибекский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55 444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29 954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21 243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Казталовский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122 581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225 056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32 228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Жангалинский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67 075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82 037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29 662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B3A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Итого по 4 районам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0D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B3A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332 566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0D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B3A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401 960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0D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B3A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118 257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0D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B3A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1 810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0D0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i="1" dirty="0">
                          <a:solidFill>
                            <a:srgbClr val="2E6B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Доля по ЗКО, 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8B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E6B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49,3%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8B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E6B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52,5%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8B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E6B4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48,8%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8B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84,9%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5D9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B648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274320" y="4709160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Статистический сборник ЗКО, 2024 г. | www.stat.gov.kz</a:t>
            </a:r>
            <a:endParaRPr lang="en-US" sz="900" dirty="0"/>
          </a:p>
        </p:txBody>
      </p:sp>
      <p:sp>
        <p:nvSpPr>
          <p:cNvPr id="4" name="Text 3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2D"/>
          </a:solidFill>
          <a:ln w="12700">
            <a:solidFill>
              <a:srgbClr val="1B3A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ВОЗДЕЙСТВИЕ САЙГАКОВ НА ПАСТБИЩНЫЕ ЭКОСИСТЕМЫ (2024 г.)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1024128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ИРН AP23486846 | ЗКАТУ им. Жангир хана | 2024–2026 гг.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28600" y="1417320"/>
            <a:ext cx="274320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20040" y="150876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Проективное покрытие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65760" y="2075688"/>
            <a:ext cx="2468880" cy="594360"/>
          </a:xfrm>
          <a:prstGeom prst="roundRect">
            <a:avLst>
              <a:gd name="adj" fmla="val 10769"/>
            </a:avLst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207568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сайгаками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23317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40%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65760" y="2788920"/>
            <a:ext cx="2468880" cy="594360"/>
          </a:xfrm>
          <a:prstGeom prst="roundRect">
            <a:avLst>
              <a:gd name="adj" fmla="val 10769"/>
            </a:avLst>
          </a:prstGeom>
          <a:solidFill>
            <a:srgbClr val="EAF7EC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Регулируемый выпас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5760" y="3044952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6B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70%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3154680" y="1417320"/>
            <a:ext cx="274320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246120" y="150876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Высота травостоя (весна)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91840" y="2075688"/>
            <a:ext cx="2468880" cy="594360"/>
          </a:xfrm>
          <a:prstGeom prst="roundRect">
            <a:avLst>
              <a:gd name="adj" fmla="val 10769"/>
            </a:avLst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91840" y="207568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сайгаками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291840" y="23317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20,20 см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3291840" y="2788920"/>
            <a:ext cx="2468880" cy="594360"/>
          </a:xfrm>
          <a:prstGeom prst="roundRect">
            <a:avLst>
              <a:gd name="adj" fmla="val 10769"/>
            </a:avLst>
          </a:prstGeom>
          <a:solidFill>
            <a:srgbClr val="EAF7EC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9184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Регулируемый выпас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291840" y="3044952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6B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30,70 см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6080760" y="1417320"/>
            <a:ext cx="274320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172200" y="150876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Урожайность зелёной массы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217920" y="2075688"/>
            <a:ext cx="2468880" cy="594360"/>
          </a:xfrm>
          <a:prstGeom prst="roundRect">
            <a:avLst>
              <a:gd name="adj" fmla="val 10769"/>
            </a:avLst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0" y="207568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сайгаками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217920" y="23317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2,15 ц/га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6217920" y="2788920"/>
            <a:ext cx="2468880" cy="594360"/>
          </a:xfrm>
          <a:prstGeom prst="roundRect">
            <a:avLst>
              <a:gd name="adj" fmla="val 10769"/>
            </a:avLst>
          </a:prstGeom>
          <a:solidFill>
            <a:srgbClr val="EAF7EC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Регулируемый выпас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217920" y="3044952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6B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6,15 ц/га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228600" y="3794760"/>
            <a:ext cx="8686800" cy="1097280"/>
          </a:xfrm>
          <a:prstGeom prst="roundRect">
            <a:avLst>
              <a:gd name="adj" fmla="val 8333"/>
            </a:avLst>
          </a:prstGeom>
          <a:solidFill>
            <a:srgbClr val="EBF5E8"/>
          </a:solidFill>
          <a:ln w="12700">
            <a:solidFill>
              <a:srgbClr val="C5DEC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379476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Сбор обменной энергии: </a:t>
            </a:r>
            <a:r>
              <a:rPr lang="en-US" sz="1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0,60 ГДж/га </a:t>
            </a:r>
            <a:r>
              <a:rPr lang="en-US" sz="1200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(с сайгаками)  →  </a:t>
            </a:r>
            <a:r>
              <a:rPr lang="en-US" sz="1200" b="1" dirty="0">
                <a:solidFill>
                  <a:srgbClr val="7AB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1,98 ГДж/га </a:t>
            </a:r>
            <a:r>
              <a:rPr lang="en-US" sz="1200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(регулируемый выпас)  |  Снижение переваримого протеина: </a:t>
            </a:r>
            <a:r>
              <a:rPr lang="en-US" sz="1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105 г → 58 г</a:t>
            </a:r>
            <a:r>
              <a:rPr lang="en-US" sz="1200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на кормовую единицу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2D"/>
          </a:solidFill>
          <a:ln w="12700">
            <a:solidFill>
              <a:srgbClr val="1B3A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ПАСТБИЩНЫЕ РЕСУРСЫ: НАЛИЧИЕ И ДЕФИЦИТ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28600" y="12344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Бокейординский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194560" y="1188720"/>
            <a:ext cx="3845785" cy="292608"/>
          </a:xfrm>
          <a:prstGeom prst="roundRect">
            <a:avLst>
              <a:gd name="adj" fmla="val 15625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086065" y="118872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1376 тыс. га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194560" y="1554480"/>
            <a:ext cx="3976253" cy="292608"/>
          </a:xfrm>
          <a:prstGeom prst="roundRect">
            <a:avLst>
              <a:gd name="adj" fmla="val 15625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6533" y="155448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1423 тыс. га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360920" y="1307592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Дефицит: 47 тыс. га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28600" y="21488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Жанибекский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194560" y="2103120"/>
            <a:ext cx="2036513" cy="292608"/>
          </a:xfrm>
          <a:prstGeom prst="roundRect">
            <a:avLst>
              <a:gd name="adj" fmla="val 15625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76793" y="210312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729 тыс. га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194560" y="2468880"/>
            <a:ext cx="2299663" cy="292608"/>
          </a:xfrm>
          <a:prstGeom prst="roundRect">
            <a:avLst>
              <a:gd name="adj" fmla="val 15625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39943" y="246888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823 тыс. га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60920" y="2221992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Дефицит: 94 тыс. га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28600" y="30632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Жангалинский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2194560" y="3017520"/>
            <a:ext cx="4940597" cy="292608"/>
          </a:xfrm>
          <a:prstGeom prst="roundRect">
            <a:avLst>
              <a:gd name="adj" fmla="val 15625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80877" y="301752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1768 тыс. га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194560" y="3383280"/>
            <a:ext cx="4177393" cy="292608"/>
          </a:xfrm>
          <a:prstGeom prst="roundRect">
            <a:avLst>
              <a:gd name="adj" fmla="val 15625"/>
            </a:avLst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17673" y="338328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B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1495 тыс. га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360920" y="3136392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7AB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Избыток: +273 тыс. га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28600" y="39776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Казталовский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2194560" y="3931920"/>
            <a:ext cx="4067801" cy="292608"/>
          </a:xfrm>
          <a:prstGeom prst="roundRect">
            <a:avLst>
              <a:gd name="adj" fmla="val 15625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8081" y="393192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1456 тыс. га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194560" y="4297680"/>
            <a:ext cx="4496091" cy="292608"/>
          </a:xfrm>
          <a:prstGeom prst="roundRect">
            <a:avLst>
              <a:gd name="adj" fmla="val 15625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36371" y="429768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1609 тыс. га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60920" y="4050792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Дефицит: 153 тыс. га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28600" y="4663440"/>
            <a:ext cx="164592" cy="164592"/>
          </a:xfrm>
          <a:prstGeom prst="roundRect">
            <a:avLst>
              <a:gd name="adj" fmla="val 16667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464515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Имеющаяся площадь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468880" y="4663440"/>
            <a:ext cx="164592" cy="164592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697480" y="4645152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Требуемая площадь (дефицит)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120640" y="4663440"/>
            <a:ext cx="164592" cy="164592"/>
          </a:xfrm>
          <a:prstGeom prst="roundRect">
            <a:avLst>
              <a:gd name="adj" fmla="val 16667"/>
            </a:avLst>
          </a:prstGeom>
          <a:solidFill>
            <a:srgbClr val="7AB648"/>
          </a:solidFill>
          <a:ln w="12700">
            <a:solidFill>
              <a:srgbClr val="7AB64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349240" y="4645152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B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Требуемая площадь (избыток)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2D"/>
          </a:solidFill>
          <a:ln w="12700">
            <a:solidFill>
              <a:srgbClr val="1B3A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НОРМАТИВНО-ПРАВОВАЯ БАЗА КАЗАХСТАНА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28600" y="1115568"/>
            <a:ext cx="8686800" cy="694944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188720"/>
            <a:ext cx="685800" cy="548640"/>
          </a:xfrm>
          <a:prstGeom prst="roundRect">
            <a:avLst>
              <a:gd name="adj" fmla="val 11667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1188720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2004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143000" y="1161288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 об охране животного мира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143000" y="1481328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593 — охрана, воспроизводство и использование диких животных, включая сайгаков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28600" y="1883664"/>
            <a:ext cx="8686800" cy="694944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956816"/>
            <a:ext cx="685800" cy="548640"/>
          </a:xfrm>
          <a:prstGeom prst="roundRect">
            <a:avLst>
              <a:gd name="adj" fmla="val 11667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956816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2006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1929384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 об ООПТ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143000" y="2249424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175 — порядок создания особо охраняемых территорий обитания сайгаков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28600" y="2651760"/>
            <a:ext cx="8686800" cy="694944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724912"/>
            <a:ext cx="685800" cy="548640"/>
          </a:xfrm>
          <a:prstGeom prst="roundRect">
            <a:avLst>
              <a:gd name="adj" fmla="val 11667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724912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43000" y="26974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Уголовный кодекс, ст. 339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43000" y="3017520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226-V — незаконная охота: лишение свободы и крупные штрафы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28600" y="3419856"/>
            <a:ext cx="8686800" cy="694944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0040" y="3493008"/>
            <a:ext cx="685800" cy="548640"/>
          </a:xfrm>
          <a:prstGeom prst="roundRect">
            <a:avLst>
              <a:gd name="adj" fmla="val 11667"/>
            </a:avLst>
          </a:prstGeom>
          <a:solidFill>
            <a:srgbClr val="2E6B4F"/>
          </a:solidFill>
          <a:ln w="12700">
            <a:solidFill>
              <a:srgbClr val="2E6B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3493008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143000" y="3465576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Экологический кодекс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143000" y="3785616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400-VI — охрана степных экосистем, управление природопользованием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28600" y="4187952"/>
            <a:ext cx="8686800" cy="694944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4261104"/>
            <a:ext cx="685800" cy="548640"/>
          </a:xfrm>
          <a:prstGeom prst="roundRect">
            <a:avLst>
              <a:gd name="adj" fmla="val 11667"/>
            </a:avLst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0040" y="4261104"/>
            <a:ext cx="685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143000" y="423367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сохранения сайгаков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143000" y="4553712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Разработана с участием отечественных и зарубежных учёных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E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B3A2D"/>
          </a:solidFill>
          <a:ln w="12700">
            <a:solidFill>
              <a:srgbClr val="1B3A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РЕКОМЕНДАЦИИ: КОМПЛЕКСНЫЙ ПОДХОД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82880" y="1143000"/>
            <a:ext cx="4297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74320" y="13716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🗺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914400" y="1207008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Карта миграций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1600200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Экологические коридоры между регионами Казахстана и соседними странами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82880" y="2404872"/>
            <a:ext cx="4297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74320" y="26334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🛰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914400" y="2468880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Спутниковый мониторинг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14400" y="2862072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Точный учёт численности + ИИ для анализа данных и прогнозирования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82880" y="3666744"/>
            <a:ext cx="4297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74320" y="389534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🌿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914400" y="373075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Устойчивые пастбища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14400" y="4123944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Пастбищеоборот, культуры устойчивые к выпасу, восстановление экосистем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709160" y="1143000"/>
            <a:ext cx="4297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800600" y="13716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🐫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5440680" y="1207008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Традиционное скотоводство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40680" y="1600200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Снижение конкуренции за пастбища между сайгаками и домашними животными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709160" y="2404872"/>
            <a:ext cx="4297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800600" y="26334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🌍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5440680" y="2468880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Международные гранты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40680" y="2862072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Привлечение ООН, WWF, GEF для финансирования природоохранных программ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709160" y="3666744"/>
            <a:ext cx="429768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0E8C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4800600" y="389534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👁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5440680" y="373075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Экотуризм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440680" y="4123944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7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Туры по наблюдению за сайгаками как источник дохода для местного населения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503920" y="475488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6A"/>
                </a:solidFill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790</Words>
  <Application>Microsoft Office PowerPoint</Application>
  <PresentationFormat>Экран (16:9)</PresentationFormat>
  <Paragraphs>194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Актуальные проблемы и подходы к управлению популяциями сайгаков в Казахстане</dc:title>
  <dc:subject>PptxGenJS Presentation</dc:subject>
  <dc:creator>Казамбаева Айгуль Мамаевна</dc:creator>
  <cp:lastModifiedBy>Пользователь Windows</cp:lastModifiedBy>
  <cp:revision>2</cp:revision>
  <dcterms:created xsi:type="dcterms:W3CDTF">2026-06-10T08:40:44Z</dcterms:created>
  <dcterms:modified xsi:type="dcterms:W3CDTF">2026-06-10T16:46:34Z</dcterms:modified>
</cp:coreProperties>
</file>